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316" r:id="rId11"/>
    <p:sldId id="271" r:id="rId12"/>
    <p:sldId id="265" r:id="rId13"/>
    <p:sldId id="273" r:id="rId14"/>
    <p:sldId id="272" r:id="rId15"/>
    <p:sldId id="267" r:id="rId16"/>
    <p:sldId id="268" r:id="rId17"/>
    <p:sldId id="331" r:id="rId18"/>
    <p:sldId id="317" r:id="rId19"/>
    <p:sldId id="269" r:id="rId20"/>
    <p:sldId id="275" r:id="rId21"/>
    <p:sldId id="332" r:id="rId22"/>
    <p:sldId id="333" r:id="rId23"/>
    <p:sldId id="274" r:id="rId24"/>
    <p:sldId id="277" r:id="rId25"/>
    <p:sldId id="318" r:id="rId26"/>
    <p:sldId id="278" r:id="rId27"/>
    <p:sldId id="279" r:id="rId28"/>
    <p:sldId id="334" r:id="rId29"/>
    <p:sldId id="280" r:id="rId30"/>
    <p:sldId id="281" r:id="rId31"/>
    <p:sldId id="282" r:id="rId32"/>
    <p:sldId id="335" r:id="rId33"/>
    <p:sldId id="283" r:id="rId34"/>
    <p:sldId id="284" r:id="rId35"/>
    <p:sldId id="285" r:id="rId36"/>
    <p:sldId id="287" r:id="rId37"/>
    <p:sldId id="288" r:id="rId38"/>
    <p:sldId id="319" r:id="rId39"/>
    <p:sldId id="336" r:id="rId40"/>
    <p:sldId id="337" r:id="rId41"/>
    <p:sldId id="338" r:id="rId42"/>
    <p:sldId id="339" r:id="rId43"/>
    <p:sldId id="340" r:id="rId44"/>
    <p:sldId id="341" r:id="rId45"/>
    <p:sldId id="320" r:id="rId46"/>
    <p:sldId id="289" r:id="rId47"/>
    <p:sldId id="293" r:id="rId48"/>
    <p:sldId id="294"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5" r:id="rId62"/>
    <p:sldId id="356" r:id="rId63"/>
    <p:sldId id="357" r:id="rId64"/>
    <p:sldId id="358" r:id="rId65"/>
    <p:sldId id="359"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8" r:id="rId82"/>
    <p:sldId id="379" r:id="rId83"/>
    <p:sldId id="376" r:id="rId84"/>
    <p:sldId id="377" r:id="rId85"/>
    <p:sldId id="380" r:id="rId86"/>
    <p:sldId id="381" r:id="rId87"/>
    <p:sldId id="302" r:id="rId88"/>
    <p:sldId id="303" r:id="rId89"/>
    <p:sldId id="298" r:id="rId90"/>
    <p:sldId id="299" r:id="rId91"/>
    <p:sldId id="322" r:id="rId92"/>
    <p:sldId id="323" r:id="rId93"/>
    <p:sldId id="324" r:id="rId94"/>
    <p:sldId id="301" r:id="rId95"/>
    <p:sldId id="300" r:id="rId96"/>
    <p:sldId id="306" r:id="rId97"/>
    <p:sldId id="304" r:id="rId98"/>
    <p:sldId id="305" r:id="rId99"/>
    <p:sldId id="307" r:id="rId100"/>
    <p:sldId id="308" r:id="rId101"/>
    <p:sldId id="309" r:id="rId102"/>
    <p:sldId id="310" r:id="rId103"/>
    <p:sldId id="325" r:id="rId104"/>
    <p:sldId id="326" r:id="rId105"/>
    <p:sldId id="327" r:id="rId106"/>
    <p:sldId id="311" r:id="rId107"/>
    <p:sldId id="312" r:id="rId108"/>
    <p:sldId id="313" r:id="rId10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Lst>
        </p14:section>
        <p14:section name="Futures" id="{9C038C63-4C16-4EA1-8C07-C65F6FC04218}">
          <p14:sldIdLst>
            <p14:sldId id="316"/>
            <p14:sldId id="271"/>
            <p14:sldId id="265"/>
            <p14:sldId id="273"/>
            <p14:sldId id="272"/>
            <p14:sldId id="267"/>
            <p14:sldId id="268"/>
            <p14:sldId id="331"/>
          </p14:sldIdLst>
        </p14:section>
        <p14:section name="Swap" id="{FE1267C5-CE94-4A19-B1E8-627CAFAF5F71}">
          <p14:sldIdLst>
            <p14:sldId id="317"/>
            <p14:sldId id="269"/>
            <p14:sldId id="275"/>
            <p14:sldId id="332"/>
            <p14:sldId id="333"/>
            <p14:sldId id="274"/>
            <p14:sldId id="277"/>
          </p14:sldIdLst>
        </p14:section>
        <p14:section name="Call option" id="{66889FBA-4C85-4D8B-B06E-EDB115D0C581}">
          <p14:sldIdLst>
            <p14:sldId id="318"/>
            <p14:sldId id="278"/>
            <p14:sldId id="279"/>
            <p14:sldId id="334"/>
            <p14:sldId id="280"/>
            <p14:sldId id="281"/>
            <p14:sldId id="282"/>
            <p14:sldId id="335"/>
          </p14:sldIdLst>
        </p14:section>
        <p14:section name="Put option" id="{CB3F6CAE-43A9-497C-9241-941724A89EEF}">
          <p14:sldIdLst>
            <p14:sldId id="283"/>
            <p14:sldId id="284"/>
            <p14:sldId id="285"/>
            <p14:sldId id="287"/>
            <p14:sldId id="288"/>
            <p14:sldId id="319"/>
          </p14:sldIdLst>
        </p14:section>
        <p14:section name="Comparison between forward and option" id="{C781B9C3-72D2-4ECC-BD77-2F6B9F524339}">
          <p14:sldIdLst>
            <p14:sldId id="336"/>
            <p14:sldId id="337"/>
            <p14:sldId id="338"/>
            <p14:sldId id="339"/>
            <p14:sldId id="340"/>
            <p14:sldId id="341"/>
          </p14:sldIdLst>
        </p14:section>
        <p14:section name="Credit derivative" id="{494C713D-80B0-45A0-B370-DC82C55533EC}">
          <p14:sldIdLst>
            <p14:sldId id="320"/>
            <p14:sldId id="289"/>
            <p14:sldId id="293"/>
            <p14:sldId id="294"/>
            <p14:sldId id="342"/>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1"/>
          </p14:sldIdLst>
        </p14:section>
        <p14:section name="classification of derivatives" id="{591468FC-0187-4848-8A3C-8CAE8D503BDD}">
          <p14:sldIdLst>
            <p14:sldId id="302"/>
            <p14:sldId id="303"/>
            <p14:sldId id="298"/>
            <p14:sldId id="299"/>
            <p14:sldId id="322"/>
            <p14:sldId id="323"/>
            <p14:sldId id="324"/>
          </p14:sldIdLst>
        </p14:section>
        <p14:section name="purpose and benefit" id="{DFCD8F40-C5FF-4F2A-85AB-0D1F29166946}">
          <p14:sldIdLst>
            <p14:sldId id="301"/>
            <p14:sldId id="300"/>
            <p14:sldId id="306"/>
          </p14:sldIdLst>
        </p14:section>
        <p14:section name="criticism" id="{0FACB368-7460-48E2-A811-7504E01E4768}">
          <p14:sldIdLst>
            <p14:sldId id="304"/>
            <p14:sldId id="305"/>
            <p14:sldId id="307"/>
          </p14:sldIdLst>
        </p14:section>
        <p14:section name="principles of pricing" id="{C566820F-18DA-4089-994A-C84560A4E417}">
          <p14:sldIdLst>
            <p14:sldId id="308"/>
            <p14:sldId id="309"/>
            <p14:sldId id="310"/>
            <p14:sldId id="325"/>
            <p14:sldId id="326"/>
            <p14:sldId id="327"/>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32" autoAdjust="0"/>
    <p:restoredTop sz="94660"/>
  </p:normalViewPr>
  <p:slideViewPr>
    <p:cSldViewPr snapToGrid="0">
      <p:cViewPr varScale="1">
        <p:scale>
          <a:sx n="69" d="100"/>
          <a:sy n="69" d="100"/>
        </p:scale>
        <p:origin x="90" y="5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1" dirty="0"/>
            <a:t>Definition: A forward contract is an </a:t>
          </a:r>
          <a:r>
            <a:rPr lang="en-US" i="1" dirty="0">
              <a:solidFill>
                <a:srgbClr val="FF0000"/>
              </a:solidFill>
            </a:rPr>
            <a:t>over-the-counter </a:t>
          </a:r>
          <a:r>
            <a:rPr lang="en-US" i="1" dirty="0"/>
            <a:t>(OTC) derivative in which two counterparties agree that one counterparty, </a:t>
          </a:r>
          <a:r>
            <a:rPr lang="en-US" i="1" dirty="0">
              <a:solidFill>
                <a:srgbClr val="FF0000"/>
              </a:solidFill>
            </a:rPr>
            <a:t>the buyer</a:t>
          </a:r>
          <a:r>
            <a:rPr lang="en-US" i="1" dirty="0"/>
            <a:t>, will purchase an </a:t>
          </a:r>
          <a:r>
            <a:rPr lang="en-US" i="1" dirty="0">
              <a:solidFill>
                <a:srgbClr val="FF0000"/>
              </a:solidFill>
            </a:rPr>
            <a:t>underlying</a:t>
          </a:r>
          <a:r>
            <a:rPr lang="en-US" i="1" dirty="0"/>
            <a:t> from the other counterparty, </a:t>
          </a:r>
          <a:r>
            <a:rPr lang="en-US" i="1" dirty="0">
              <a:solidFill>
                <a:srgbClr val="FF0000"/>
              </a:solidFill>
            </a:rPr>
            <a:t>the seller</a:t>
          </a:r>
          <a:r>
            <a:rPr lang="en-US" i="1" dirty="0"/>
            <a:t>, </a:t>
          </a:r>
          <a:r>
            <a:rPr lang="en-US" i="1" dirty="0">
              <a:solidFill>
                <a:srgbClr val="FF0000"/>
              </a:solidFill>
            </a:rPr>
            <a:t>in the future </a:t>
          </a:r>
          <a:r>
            <a:rPr lang="en-US" i="1" dirty="0"/>
            <a:t>at a </a:t>
          </a:r>
          <a:r>
            <a:rPr lang="en-US" i="1" dirty="0">
              <a:solidFill>
                <a:srgbClr val="FF0000"/>
              </a:solidFill>
            </a:rPr>
            <a:t>pre-agreed fixed price</a:t>
          </a:r>
          <a:r>
            <a:rPr lang="en-US" i="1" dirty="0"/>
            <a:t>. </a:t>
          </a:r>
          <a:endParaRPr lang="en-US" dirty="0"/>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i="1" dirty="0">
              <a:solidFill>
                <a:srgbClr val="FF0000"/>
              </a:solidFill>
            </a:rPr>
            <a:t>F</a:t>
          </a:r>
          <a:r>
            <a:rPr lang="en-US" baseline="-25000" dirty="0">
              <a:solidFill>
                <a:srgbClr val="FF0000"/>
              </a:solidFill>
            </a:rPr>
            <a:t>0</a:t>
          </a:r>
          <a:r>
            <a:rPr lang="en-US" dirty="0">
              <a:solidFill>
                <a:srgbClr val="FF0000"/>
              </a:solidFill>
            </a:rPr>
            <a:t>(</a:t>
          </a:r>
          <a:r>
            <a:rPr lang="en-US" i="1" dirty="0">
              <a:solidFill>
                <a:srgbClr val="FF0000"/>
              </a:solidFill>
            </a:rPr>
            <a:t>T</a:t>
          </a:r>
          <a:r>
            <a:rPr lang="en-US"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AD2E3B42-7C12-C441-BE00-F79C237567BD}" type="presOf" srcId="{C4623771-1A55-40D7-BF25-9D39F6A82F41}" destId="{918E79DA-9F36-0548-A82D-93E8CA1EA702}"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B65AD8-174B-4062-BF05-55E5FA535C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EF7827D-B6DB-4485-B0C7-8E2167C10211}">
      <dgm:prSet/>
      <dgm:spPr/>
      <dgm:t>
        <a:bodyPr/>
        <a:lstStyle/>
        <a:p>
          <a:r>
            <a:rPr lang="en-US"/>
            <a:t>By standardizing these contracts and creating an organized market with rules, regulations, and a central clearing facility, the futures markets offer an element of </a:t>
          </a:r>
          <a:r>
            <a:rPr lang="en-US">
              <a:solidFill>
                <a:srgbClr val="FF0000"/>
              </a:solidFill>
            </a:rPr>
            <a:t>liquidity</a:t>
          </a:r>
          <a:r>
            <a:rPr lang="en-US"/>
            <a:t> and </a:t>
          </a:r>
          <a:r>
            <a:rPr lang="en-US">
              <a:solidFill>
                <a:srgbClr val="FF0000"/>
              </a:solidFill>
            </a:rPr>
            <a:t>protection against loss by default.</a:t>
          </a:r>
          <a:endParaRPr lang="en-US" dirty="0">
            <a:solidFill>
              <a:srgbClr val="FF0000"/>
            </a:solidFill>
          </a:endParaRPr>
        </a:p>
      </dgm:t>
    </dgm:pt>
    <dgm:pt modelId="{39B5CF56-C446-4E10-9541-4D1001826C53}" type="parTrans" cxnId="{1DB93653-08FF-471B-B649-B9CF6EAE370F}">
      <dgm:prSet/>
      <dgm:spPr/>
      <dgm:t>
        <a:bodyPr/>
        <a:lstStyle/>
        <a:p>
          <a:endParaRPr lang="en-US"/>
        </a:p>
      </dgm:t>
    </dgm:pt>
    <dgm:pt modelId="{3E41C04B-59D8-405B-A436-1890E66ACD9F}" type="sibTrans" cxnId="{1DB93653-08FF-471B-B649-B9CF6EAE370F}">
      <dgm:prSet/>
      <dgm:spPr/>
      <dgm:t>
        <a:bodyPr/>
        <a:lstStyle/>
        <a:p>
          <a:endParaRPr lang="en-US"/>
        </a:p>
      </dgm:t>
    </dgm:pt>
    <dgm:pt modelId="{82615668-9298-41E1-B341-8A4546B2A4E5}">
      <dgm:prSet/>
      <dgm:spPr/>
      <dgm:t>
        <a:bodyPr/>
        <a:lstStyle/>
        <a:p>
          <a:r>
            <a:rPr lang="en-US"/>
            <a:t>Futures exchanges are </a:t>
          </a:r>
          <a:r>
            <a:rPr lang="en-US">
              <a:solidFill>
                <a:srgbClr val="FF0000"/>
              </a:solidFill>
            </a:rPr>
            <a:t>highly regulated </a:t>
          </a:r>
          <a:r>
            <a:rPr lang="en-US"/>
            <a:t>at the national level in all countries.</a:t>
          </a:r>
          <a:endParaRPr lang="en-US" dirty="0"/>
        </a:p>
      </dgm:t>
    </dgm:pt>
    <dgm:pt modelId="{A74D0589-7572-4312-94CA-98327AF8A4A0}" type="parTrans" cxnId="{7F222AFD-41E8-4CB4-B2A1-403C99D9F63B}">
      <dgm:prSet/>
      <dgm:spPr/>
      <dgm:t>
        <a:bodyPr/>
        <a:lstStyle/>
        <a:p>
          <a:endParaRPr lang="en-US"/>
        </a:p>
      </dgm:t>
    </dgm:pt>
    <dgm:pt modelId="{66B92007-DDF1-43ED-B4CF-AEC388F928B6}" type="sibTrans" cxnId="{7F222AFD-41E8-4CB4-B2A1-403C99D9F63B}">
      <dgm:prSet/>
      <dgm:spPr/>
      <dgm:t>
        <a:bodyPr/>
        <a:lstStyle/>
        <a:p>
          <a:endParaRPr lang="en-US"/>
        </a:p>
      </dgm:t>
    </dgm:pt>
    <dgm:pt modelId="{B2AF295F-D774-49A4-BB34-FB57A47646C2}">
      <dgm:prSet/>
      <dgm:spPr/>
      <dgm:t>
        <a:bodyPr/>
        <a:lstStyle/>
        <a:p>
          <a:r>
            <a:rPr lang="en-US"/>
            <a:t>Some futures contracts also limit daily price changes. These rules, called </a:t>
          </a:r>
          <a:r>
            <a:rPr lang="en-US">
              <a:solidFill>
                <a:srgbClr val="FF0000"/>
              </a:solidFill>
            </a:rPr>
            <a:t>price limits</a:t>
          </a:r>
          <a:r>
            <a:rPr lang="en-US"/>
            <a:t>, establish a band relative to the previous day’s settlement price within which all trades must occur. </a:t>
          </a:r>
          <a:endParaRPr lang="en-US" dirty="0"/>
        </a:p>
      </dgm:t>
    </dgm:pt>
    <dgm:pt modelId="{476ADF77-062C-4DD5-AB76-524873A84D53}" type="parTrans" cxnId="{23E907D5-C655-45F6-A5D5-5C2BFF16C164}">
      <dgm:prSet/>
      <dgm:spPr/>
      <dgm:t>
        <a:bodyPr/>
        <a:lstStyle/>
        <a:p>
          <a:endParaRPr lang="en-US"/>
        </a:p>
      </dgm:t>
    </dgm:pt>
    <dgm:pt modelId="{BF450C8A-38B2-40D2-A973-E50C5DB8734D}" type="sibTrans" cxnId="{23E907D5-C655-45F6-A5D5-5C2BFF16C164}">
      <dgm:prSet/>
      <dgm:spPr/>
      <dgm:t>
        <a:bodyPr/>
        <a:lstStyle/>
        <a:p>
          <a:endParaRPr lang="en-US"/>
        </a:p>
      </dgm:t>
    </dgm:pt>
    <dgm:pt modelId="{BFDF2C22-9BAB-45BF-A3EF-D491AEB77377}">
      <dgm:prSet/>
      <dgm:spPr/>
      <dgm:t>
        <a:bodyPr/>
        <a:lstStyle/>
        <a:p>
          <a:r>
            <a:rPr lang="en-US"/>
            <a:t>In other cases, exchanges use what is called a </a:t>
          </a:r>
          <a:r>
            <a:rPr lang="en-US">
              <a:solidFill>
                <a:srgbClr val="FF0000"/>
              </a:solidFill>
            </a:rPr>
            <a:t>circuit breaker </a:t>
          </a:r>
          <a:r>
            <a:rPr lang="en-US"/>
            <a:t>to pause intraday trading for a brief period if a price limit is reached. </a:t>
          </a:r>
          <a:endParaRPr lang="en-US" dirty="0"/>
        </a:p>
      </dgm:t>
    </dgm:pt>
    <dgm:pt modelId="{8DC2B6DC-0C6B-4418-AE81-FA5D6D322016}" type="parTrans" cxnId="{691611D9-D5AE-4585-8ED2-7834EB1C9B1B}">
      <dgm:prSet/>
      <dgm:spPr/>
      <dgm:t>
        <a:bodyPr/>
        <a:lstStyle/>
        <a:p>
          <a:endParaRPr lang="en-US"/>
        </a:p>
      </dgm:t>
    </dgm:pt>
    <dgm:pt modelId="{1882DD2C-78D8-4BC9-B831-7D26BE287A37}" type="sibTrans" cxnId="{691611D9-D5AE-4585-8ED2-7834EB1C9B1B}">
      <dgm:prSet/>
      <dgm:spPr/>
      <dgm:t>
        <a:bodyPr/>
        <a:lstStyle/>
        <a:p>
          <a:endParaRPr lang="en-US"/>
        </a:p>
      </dgm:t>
    </dgm:pt>
    <dgm:pt modelId="{84B47712-FD26-CC49-879F-0F7CAD434D73}" type="pres">
      <dgm:prSet presAssocID="{D1B65AD8-174B-4062-BF05-55E5FA535CD5}" presName="vert0" presStyleCnt="0">
        <dgm:presLayoutVars>
          <dgm:dir/>
          <dgm:animOne val="branch"/>
          <dgm:animLvl val="lvl"/>
        </dgm:presLayoutVars>
      </dgm:prSet>
      <dgm:spPr/>
    </dgm:pt>
    <dgm:pt modelId="{97DFD4A7-C2A1-C74F-A973-5F9A167B4112}" type="pres">
      <dgm:prSet presAssocID="{0EF7827D-B6DB-4485-B0C7-8E2167C10211}" presName="thickLine" presStyleLbl="alignNode1" presStyleIdx="0" presStyleCnt="4"/>
      <dgm:spPr/>
    </dgm:pt>
    <dgm:pt modelId="{7EDF30D1-633C-6D46-846D-3EC342240150}" type="pres">
      <dgm:prSet presAssocID="{0EF7827D-B6DB-4485-B0C7-8E2167C10211}" presName="horz1" presStyleCnt="0"/>
      <dgm:spPr/>
    </dgm:pt>
    <dgm:pt modelId="{560CAC27-02F5-E442-8BE3-0C95993508B0}" type="pres">
      <dgm:prSet presAssocID="{0EF7827D-B6DB-4485-B0C7-8E2167C10211}" presName="tx1" presStyleLbl="revTx" presStyleIdx="0" presStyleCnt="4"/>
      <dgm:spPr/>
    </dgm:pt>
    <dgm:pt modelId="{2AADE89F-F613-6C44-B22B-E1BB787E8F74}" type="pres">
      <dgm:prSet presAssocID="{0EF7827D-B6DB-4485-B0C7-8E2167C10211}" presName="vert1" presStyleCnt="0"/>
      <dgm:spPr/>
    </dgm:pt>
    <dgm:pt modelId="{F1D31064-4C06-1540-BE8C-5FE12E95365F}" type="pres">
      <dgm:prSet presAssocID="{82615668-9298-41E1-B341-8A4546B2A4E5}" presName="thickLine" presStyleLbl="alignNode1" presStyleIdx="1" presStyleCnt="4"/>
      <dgm:spPr/>
    </dgm:pt>
    <dgm:pt modelId="{BAC8157D-49B2-FC46-9F2A-C8C0EB942576}" type="pres">
      <dgm:prSet presAssocID="{82615668-9298-41E1-B341-8A4546B2A4E5}" presName="horz1" presStyleCnt="0"/>
      <dgm:spPr/>
    </dgm:pt>
    <dgm:pt modelId="{6E378C91-B29D-FE40-99FF-CE022965CD4C}" type="pres">
      <dgm:prSet presAssocID="{82615668-9298-41E1-B341-8A4546B2A4E5}" presName="tx1" presStyleLbl="revTx" presStyleIdx="1" presStyleCnt="4"/>
      <dgm:spPr/>
    </dgm:pt>
    <dgm:pt modelId="{B3065F60-3C0C-1442-930E-D191883BDEE3}" type="pres">
      <dgm:prSet presAssocID="{82615668-9298-41E1-B341-8A4546B2A4E5}" presName="vert1" presStyleCnt="0"/>
      <dgm:spPr/>
    </dgm:pt>
    <dgm:pt modelId="{F4F2A090-F9CA-CA40-9462-A2C95A9A2465}" type="pres">
      <dgm:prSet presAssocID="{B2AF295F-D774-49A4-BB34-FB57A47646C2}" presName="thickLine" presStyleLbl="alignNode1" presStyleIdx="2" presStyleCnt="4"/>
      <dgm:spPr/>
    </dgm:pt>
    <dgm:pt modelId="{B146FACA-EA14-2441-9596-4501AE44EE89}" type="pres">
      <dgm:prSet presAssocID="{B2AF295F-D774-49A4-BB34-FB57A47646C2}" presName="horz1" presStyleCnt="0"/>
      <dgm:spPr/>
    </dgm:pt>
    <dgm:pt modelId="{92898DB0-0AFA-804C-BE7C-226DD71C3525}" type="pres">
      <dgm:prSet presAssocID="{B2AF295F-D774-49A4-BB34-FB57A47646C2}" presName="tx1" presStyleLbl="revTx" presStyleIdx="2" presStyleCnt="4"/>
      <dgm:spPr/>
    </dgm:pt>
    <dgm:pt modelId="{DBC0AB16-076A-A145-A81F-4D4BFC568ECE}" type="pres">
      <dgm:prSet presAssocID="{B2AF295F-D774-49A4-BB34-FB57A47646C2}" presName="vert1" presStyleCnt="0"/>
      <dgm:spPr/>
    </dgm:pt>
    <dgm:pt modelId="{282D01C7-5421-FC47-B894-A52C8C71D1AA}" type="pres">
      <dgm:prSet presAssocID="{BFDF2C22-9BAB-45BF-A3EF-D491AEB77377}" presName="thickLine" presStyleLbl="alignNode1" presStyleIdx="3" presStyleCnt="4"/>
      <dgm:spPr/>
    </dgm:pt>
    <dgm:pt modelId="{CB965484-A3E5-734B-BFA5-B5C2C3DB243C}" type="pres">
      <dgm:prSet presAssocID="{BFDF2C22-9BAB-45BF-A3EF-D491AEB77377}" presName="horz1" presStyleCnt="0"/>
      <dgm:spPr/>
    </dgm:pt>
    <dgm:pt modelId="{1D8084A1-529C-284C-949D-7A4361452083}" type="pres">
      <dgm:prSet presAssocID="{BFDF2C22-9BAB-45BF-A3EF-D491AEB77377}" presName="tx1" presStyleLbl="revTx" presStyleIdx="3" presStyleCnt="4"/>
      <dgm:spPr/>
    </dgm:pt>
    <dgm:pt modelId="{2E9DD721-A7AD-CA41-A166-61DC44EBBB85}" type="pres">
      <dgm:prSet presAssocID="{BFDF2C22-9BAB-45BF-A3EF-D491AEB77377}" presName="vert1" presStyleCnt="0"/>
      <dgm:spPr/>
    </dgm:pt>
  </dgm:ptLst>
  <dgm:cxnLst>
    <dgm:cxn modelId="{330DA824-852B-4645-AB82-1B215BFF56A4}" type="presOf" srcId="{0EF7827D-B6DB-4485-B0C7-8E2167C10211}" destId="{560CAC27-02F5-E442-8BE3-0C95993508B0}" srcOrd="0" destOrd="0" presId="urn:microsoft.com/office/officeart/2008/layout/LinedList"/>
    <dgm:cxn modelId="{119A1B28-F2B4-BD40-9DA3-DE2E7B55EED4}" type="presOf" srcId="{B2AF295F-D774-49A4-BB34-FB57A47646C2}" destId="{92898DB0-0AFA-804C-BE7C-226DD71C3525}" srcOrd="0" destOrd="0" presId="urn:microsoft.com/office/officeart/2008/layout/LinedList"/>
    <dgm:cxn modelId="{1DB93653-08FF-471B-B649-B9CF6EAE370F}" srcId="{D1B65AD8-174B-4062-BF05-55E5FA535CD5}" destId="{0EF7827D-B6DB-4485-B0C7-8E2167C10211}" srcOrd="0" destOrd="0" parTransId="{39B5CF56-C446-4E10-9541-4D1001826C53}" sibTransId="{3E41C04B-59D8-405B-A436-1890E66ACD9F}"/>
    <dgm:cxn modelId="{0558FE5A-FC6E-8843-95ED-8CEEF93B335F}" type="presOf" srcId="{82615668-9298-41E1-B341-8A4546B2A4E5}" destId="{6E378C91-B29D-FE40-99FF-CE022965CD4C}" srcOrd="0" destOrd="0" presId="urn:microsoft.com/office/officeart/2008/layout/LinedList"/>
    <dgm:cxn modelId="{11DD5CD0-F450-4C43-BBB0-F6F6CA9BC59D}" type="presOf" srcId="{BFDF2C22-9BAB-45BF-A3EF-D491AEB77377}" destId="{1D8084A1-529C-284C-949D-7A4361452083}" srcOrd="0" destOrd="0" presId="urn:microsoft.com/office/officeart/2008/layout/LinedList"/>
    <dgm:cxn modelId="{23E907D5-C655-45F6-A5D5-5C2BFF16C164}" srcId="{D1B65AD8-174B-4062-BF05-55E5FA535CD5}" destId="{B2AF295F-D774-49A4-BB34-FB57A47646C2}" srcOrd="2" destOrd="0" parTransId="{476ADF77-062C-4DD5-AB76-524873A84D53}" sibTransId="{BF450C8A-38B2-40D2-A973-E50C5DB8734D}"/>
    <dgm:cxn modelId="{691611D9-D5AE-4585-8ED2-7834EB1C9B1B}" srcId="{D1B65AD8-174B-4062-BF05-55E5FA535CD5}" destId="{BFDF2C22-9BAB-45BF-A3EF-D491AEB77377}" srcOrd="3" destOrd="0" parTransId="{8DC2B6DC-0C6B-4418-AE81-FA5D6D322016}" sibTransId="{1882DD2C-78D8-4BC9-B831-7D26BE287A37}"/>
    <dgm:cxn modelId="{4A06AADC-3D82-D14C-88BF-3596FCE41453}" type="presOf" srcId="{D1B65AD8-174B-4062-BF05-55E5FA535CD5}" destId="{84B47712-FD26-CC49-879F-0F7CAD434D73}" srcOrd="0" destOrd="0" presId="urn:microsoft.com/office/officeart/2008/layout/LinedList"/>
    <dgm:cxn modelId="{7F222AFD-41E8-4CB4-B2A1-403C99D9F63B}" srcId="{D1B65AD8-174B-4062-BF05-55E5FA535CD5}" destId="{82615668-9298-41E1-B341-8A4546B2A4E5}" srcOrd="1" destOrd="0" parTransId="{A74D0589-7572-4312-94CA-98327AF8A4A0}" sibTransId="{66B92007-DDF1-43ED-B4CF-AEC388F928B6}"/>
    <dgm:cxn modelId="{24C29948-7D97-A441-B16E-F54C38130A5A}" type="presParOf" srcId="{84B47712-FD26-CC49-879F-0F7CAD434D73}" destId="{97DFD4A7-C2A1-C74F-A973-5F9A167B4112}" srcOrd="0" destOrd="0" presId="urn:microsoft.com/office/officeart/2008/layout/LinedList"/>
    <dgm:cxn modelId="{153DC5AC-C539-0749-A341-D838AEC46272}" type="presParOf" srcId="{84B47712-FD26-CC49-879F-0F7CAD434D73}" destId="{7EDF30D1-633C-6D46-846D-3EC342240150}" srcOrd="1" destOrd="0" presId="urn:microsoft.com/office/officeart/2008/layout/LinedList"/>
    <dgm:cxn modelId="{7BBBF3D3-9407-1E4E-953C-8666A1683978}" type="presParOf" srcId="{7EDF30D1-633C-6D46-846D-3EC342240150}" destId="{560CAC27-02F5-E442-8BE3-0C95993508B0}" srcOrd="0" destOrd="0" presId="urn:microsoft.com/office/officeart/2008/layout/LinedList"/>
    <dgm:cxn modelId="{7DBDBD11-B45E-F24F-B281-604E293FDE1C}" type="presParOf" srcId="{7EDF30D1-633C-6D46-846D-3EC342240150}" destId="{2AADE89F-F613-6C44-B22B-E1BB787E8F74}" srcOrd="1" destOrd="0" presId="urn:microsoft.com/office/officeart/2008/layout/LinedList"/>
    <dgm:cxn modelId="{7BA57D08-E205-3D4F-9246-905C0DCE7AC8}" type="presParOf" srcId="{84B47712-FD26-CC49-879F-0F7CAD434D73}" destId="{F1D31064-4C06-1540-BE8C-5FE12E95365F}" srcOrd="2" destOrd="0" presId="urn:microsoft.com/office/officeart/2008/layout/LinedList"/>
    <dgm:cxn modelId="{885960B7-A465-244E-B161-E0FE24240E2B}" type="presParOf" srcId="{84B47712-FD26-CC49-879F-0F7CAD434D73}" destId="{BAC8157D-49B2-FC46-9F2A-C8C0EB942576}" srcOrd="3" destOrd="0" presId="urn:microsoft.com/office/officeart/2008/layout/LinedList"/>
    <dgm:cxn modelId="{4A1B3A86-4051-124F-B953-B752791E51B0}" type="presParOf" srcId="{BAC8157D-49B2-FC46-9F2A-C8C0EB942576}" destId="{6E378C91-B29D-FE40-99FF-CE022965CD4C}" srcOrd="0" destOrd="0" presId="urn:microsoft.com/office/officeart/2008/layout/LinedList"/>
    <dgm:cxn modelId="{561C65C4-19E3-174E-832C-C205451A87F7}" type="presParOf" srcId="{BAC8157D-49B2-FC46-9F2A-C8C0EB942576}" destId="{B3065F60-3C0C-1442-930E-D191883BDEE3}" srcOrd="1" destOrd="0" presId="urn:microsoft.com/office/officeart/2008/layout/LinedList"/>
    <dgm:cxn modelId="{4DDE1B70-C10D-794A-A0D6-60F01EB8C0A7}" type="presParOf" srcId="{84B47712-FD26-CC49-879F-0F7CAD434D73}" destId="{F4F2A090-F9CA-CA40-9462-A2C95A9A2465}" srcOrd="4" destOrd="0" presId="urn:microsoft.com/office/officeart/2008/layout/LinedList"/>
    <dgm:cxn modelId="{04C040A7-2076-5143-ACF0-F2DA2D0B33E0}" type="presParOf" srcId="{84B47712-FD26-CC49-879F-0F7CAD434D73}" destId="{B146FACA-EA14-2441-9596-4501AE44EE89}" srcOrd="5" destOrd="0" presId="urn:microsoft.com/office/officeart/2008/layout/LinedList"/>
    <dgm:cxn modelId="{5E9B6BA9-49BC-774A-A4FB-C6CEA3DE5D76}" type="presParOf" srcId="{B146FACA-EA14-2441-9596-4501AE44EE89}" destId="{92898DB0-0AFA-804C-BE7C-226DD71C3525}" srcOrd="0" destOrd="0" presId="urn:microsoft.com/office/officeart/2008/layout/LinedList"/>
    <dgm:cxn modelId="{60C836D7-F297-1847-B8EF-7829A1F74469}" type="presParOf" srcId="{B146FACA-EA14-2441-9596-4501AE44EE89}" destId="{DBC0AB16-076A-A145-A81F-4D4BFC568ECE}" srcOrd="1" destOrd="0" presId="urn:microsoft.com/office/officeart/2008/layout/LinedList"/>
    <dgm:cxn modelId="{F4818542-267F-0449-91D4-DF01FDDA5A93}" type="presParOf" srcId="{84B47712-FD26-CC49-879F-0F7CAD434D73}" destId="{282D01C7-5421-FC47-B894-A52C8C71D1AA}" srcOrd="6" destOrd="0" presId="urn:microsoft.com/office/officeart/2008/layout/LinedList"/>
    <dgm:cxn modelId="{74415844-A81D-6749-8360-ECB25F3FF792}" type="presParOf" srcId="{84B47712-FD26-CC49-879F-0F7CAD434D73}" destId="{CB965484-A3E5-734B-BFA5-B5C2C3DB243C}" srcOrd="7" destOrd="0" presId="urn:microsoft.com/office/officeart/2008/layout/LinedList"/>
    <dgm:cxn modelId="{702404BC-9EE2-CF48-89F4-391F2FD48BF5}" type="presParOf" srcId="{CB965484-A3E5-734B-BFA5-B5C2C3DB243C}" destId="{1D8084A1-529C-284C-949D-7A4361452083}" srcOrd="0" destOrd="0" presId="urn:microsoft.com/office/officeart/2008/layout/LinedList"/>
    <dgm:cxn modelId="{6F3949F2-CAFF-A342-99C1-14EC46D1E20D}" type="presParOf" srcId="{CB965484-A3E5-734B-BFA5-B5C2C3DB243C}" destId="{2E9DD721-A7AD-CA41-A166-61DC44EBBB8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a:t>Definition : A credit derivative is a class of derivative contracts between two parties, a credit protection buyer and a credit protection seller,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a:t>Buyer:</a:t>
          </a:r>
          <a:r>
            <a:rPr lang="zh-CN"/>
            <a:t>面临信用风险，买入信用保护</a:t>
          </a:r>
          <a:endParaRPr lang="en-US"/>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a:t>Seller:</a:t>
          </a:r>
          <a:r>
            <a:rPr lang="zh-CN"/>
            <a:t>卖出信用保护</a:t>
          </a:r>
          <a:endParaRPr lang="en-US"/>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i="1" kern="1200" dirty="0"/>
            <a:t>Definition: A forward contract is an </a:t>
          </a:r>
          <a:r>
            <a:rPr lang="en-US" sz="1900" i="1" kern="1200" dirty="0">
              <a:solidFill>
                <a:srgbClr val="FF0000"/>
              </a:solidFill>
            </a:rPr>
            <a:t>over-the-counter </a:t>
          </a:r>
          <a:r>
            <a:rPr lang="en-US" sz="1900" i="1" kern="1200" dirty="0"/>
            <a:t>(OTC) derivative in which two counterparties agree that one counterparty, </a:t>
          </a:r>
          <a:r>
            <a:rPr lang="en-US" sz="1900" i="1" kern="1200" dirty="0">
              <a:solidFill>
                <a:srgbClr val="FF0000"/>
              </a:solidFill>
            </a:rPr>
            <a:t>the buyer</a:t>
          </a:r>
          <a:r>
            <a:rPr lang="en-US" sz="1900" i="1" kern="1200" dirty="0"/>
            <a:t>, will purchase an </a:t>
          </a:r>
          <a:r>
            <a:rPr lang="en-US" sz="1900" i="1" kern="1200" dirty="0">
              <a:solidFill>
                <a:srgbClr val="FF0000"/>
              </a:solidFill>
            </a:rPr>
            <a:t>underlying</a:t>
          </a:r>
          <a:r>
            <a:rPr lang="en-US" sz="1900" i="1" kern="1200" dirty="0"/>
            <a:t> from the other counterparty, </a:t>
          </a:r>
          <a:r>
            <a:rPr lang="en-US" sz="1900" i="1" kern="1200" dirty="0">
              <a:solidFill>
                <a:srgbClr val="FF0000"/>
              </a:solidFill>
            </a:rPr>
            <a:t>the seller</a:t>
          </a:r>
          <a:r>
            <a:rPr lang="en-US" sz="1900" i="1" kern="1200" dirty="0"/>
            <a:t>, </a:t>
          </a:r>
          <a:r>
            <a:rPr lang="en-US" sz="1900" i="1" kern="1200" dirty="0">
              <a:solidFill>
                <a:srgbClr val="FF0000"/>
              </a:solidFill>
            </a:rPr>
            <a:t>in the future </a:t>
          </a:r>
          <a:r>
            <a:rPr lang="en-US" sz="1900" i="1" kern="1200" dirty="0"/>
            <a:t>at a </a:t>
          </a:r>
          <a:r>
            <a:rPr lang="en-US" sz="1900" i="1" kern="1200" dirty="0">
              <a:solidFill>
                <a:srgbClr val="FF0000"/>
              </a:solidFill>
            </a:rPr>
            <a:t>pre-agreed fixed price</a:t>
          </a:r>
          <a:r>
            <a:rPr lang="en-US" sz="1900" i="1" kern="1200" dirty="0"/>
            <a:t>. </a:t>
          </a:r>
          <a:endParaRPr lang="en-US" sz="1900" kern="1200" dirty="0"/>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These markets are known as </a:t>
          </a:r>
          <a:r>
            <a:rPr lang="en-US" sz="1900" b="1" kern="1200" dirty="0">
              <a:solidFill>
                <a:srgbClr val="FF0000"/>
              </a:solidFill>
            </a:rPr>
            <a:t>cash markets </a:t>
          </a:r>
          <a:r>
            <a:rPr lang="en-US" sz="1900" kern="1200" dirty="0"/>
            <a:t>or </a:t>
          </a:r>
          <a:r>
            <a:rPr lang="en-US" sz="1900" b="1" kern="1200" dirty="0">
              <a:solidFill>
                <a:srgbClr val="FF0000"/>
              </a:solidFill>
            </a:rPr>
            <a:t>spot markets </a:t>
          </a:r>
          <a:r>
            <a:rPr lang="en-US" sz="1900" kern="1200" dirty="0"/>
            <a:t>in which specific assets are exchanged at current prices referred to as </a:t>
          </a:r>
          <a:r>
            <a:rPr lang="en-US" sz="1900" b="1" kern="1200" dirty="0">
              <a:solidFill>
                <a:srgbClr val="FF0000"/>
              </a:solidFill>
            </a:rPr>
            <a:t>cash prices </a:t>
          </a:r>
          <a:r>
            <a:rPr lang="en-US" sz="1900" kern="1200" dirty="0"/>
            <a:t>or </a:t>
          </a:r>
          <a:r>
            <a:rPr lang="en-US" sz="1900" b="1" kern="1200" dirty="0">
              <a:solidFill>
                <a:srgbClr val="FF0000"/>
              </a:solidFill>
            </a:rPr>
            <a:t>spot prices</a:t>
          </a:r>
          <a:r>
            <a:rPr lang="en-US" sz="19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At time </a:t>
          </a:r>
          <a:r>
            <a:rPr lang="en-US" sz="1900" i="1" kern="1200" dirty="0"/>
            <a:t>t </a:t>
          </a:r>
          <a:r>
            <a:rPr lang="en-US" sz="1900" kern="1200" dirty="0"/>
            <a:t>= 0, the counterparties do not exchange a payment upfront but, rather, agree on delivery of the underlying at time </a:t>
          </a:r>
          <a:r>
            <a:rPr lang="en-US" sz="1900" i="1" kern="1200" dirty="0"/>
            <a:t>T </a:t>
          </a:r>
          <a:r>
            <a:rPr lang="en-US" sz="1900" kern="1200" dirty="0"/>
            <a:t>for a </a:t>
          </a:r>
          <a:r>
            <a:rPr lang="en-US" sz="1900" b="1" kern="1200" dirty="0">
              <a:solidFill>
                <a:srgbClr val="FF0000"/>
              </a:solidFill>
            </a:rPr>
            <a:t>forward price </a:t>
          </a:r>
          <a:r>
            <a:rPr lang="en-US" sz="1900" kern="1200" dirty="0"/>
            <a:t>of </a:t>
          </a:r>
          <a:r>
            <a:rPr lang="en-US" sz="1900" i="1" kern="1200" dirty="0">
              <a:solidFill>
                <a:srgbClr val="FF0000"/>
              </a:solidFill>
            </a:rPr>
            <a:t>F</a:t>
          </a:r>
          <a:r>
            <a:rPr lang="en-US" sz="1900" kern="1200" baseline="-25000" dirty="0">
              <a:solidFill>
                <a:srgbClr val="FF0000"/>
              </a:solidFill>
            </a:rPr>
            <a:t>0</a:t>
          </a:r>
          <a:r>
            <a:rPr lang="en-US" sz="1900" kern="1200" dirty="0">
              <a:solidFill>
                <a:srgbClr val="FF0000"/>
              </a:solidFill>
            </a:rPr>
            <a:t>(</a:t>
          </a:r>
          <a:r>
            <a:rPr lang="en-US" sz="1900" i="1" kern="1200" dirty="0">
              <a:solidFill>
                <a:srgbClr val="FF0000"/>
              </a:solidFill>
            </a:rPr>
            <a:t>T</a:t>
          </a:r>
          <a:r>
            <a:rPr lang="en-US" sz="1900" kern="1200" dirty="0">
              <a:solidFill>
                <a:srgbClr val="FF0000"/>
              </a:solidFill>
            </a:rPr>
            <a:t>)</a:t>
          </a:r>
          <a:r>
            <a:rPr lang="en-US" sz="19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FD4A7-C2A1-C74F-A973-5F9A167B4112}">
      <dsp:nvSpPr>
        <dsp:cNvPr id="0" name=""/>
        <dsp:cNvSpPr/>
      </dsp:nvSpPr>
      <dsp:spPr>
        <a:xfrm>
          <a:off x="0" y="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0CAC27-02F5-E442-8BE3-0C95993508B0}">
      <dsp:nvSpPr>
        <dsp:cNvPr id="0" name=""/>
        <dsp:cNvSpPr/>
      </dsp:nvSpPr>
      <dsp:spPr>
        <a:xfrm>
          <a:off x="0" y="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By standardizing these contracts and creating an organized market with rules, regulations, and a central clearing facility, the futures markets offer an element of </a:t>
          </a:r>
          <a:r>
            <a:rPr lang="en-US" sz="2000" kern="1200">
              <a:solidFill>
                <a:srgbClr val="FF0000"/>
              </a:solidFill>
            </a:rPr>
            <a:t>liquidity</a:t>
          </a:r>
          <a:r>
            <a:rPr lang="en-US" sz="2000" kern="1200"/>
            <a:t> and </a:t>
          </a:r>
          <a:r>
            <a:rPr lang="en-US" sz="2000" kern="1200">
              <a:solidFill>
                <a:srgbClr val="FF0000"/>
              </a:solidFill>
            </a:rPr>
            <a:t>protection against loss by default.</a:t>
          </a:r>
          <a:endParaRPr lang="en-US" sz="2000" kern="1200" dirty="0">
            <a:solidFill>
              <a:srgbClr val="FF0000"/>
            </a:solidFill>
          </a:endParaRPr>
        </a:p>
      </dsp:txBody>
      <dsp:txXfrm>
        <a:off x="0" y="0"/>
        <a:ext cx="9720072" cy="1005840"/>
      </dsp:txXfrm>
    </dsp:sp>
    <dsp:sp modelId="{F1D31064-4C06-1540-BE8C-5FE12E95365F}">
      <dsp:nvSpPr>
        <dsp:cNvPr id="0" name=""/>
        <dsp:cNvSpPr/>
      </dsp:nvSpPr>
      <dsp:spPr>
        <a:xfrm>
          <a:off x="0" y="100584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378C91-B29D-FE40-99FF-CE022965CD4C}">
      <dsp:nvSpPr>
        <dsp:cNvPr id="0" name=""/>
        <dsp:cNvSpPr/>
      </dsp:nvSpPr>
      <dsp:spPr>
        <a:xfrm>
          <a:off x="0" y="100584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Futures exchanges are </a:t>
          </a:r>
          <a:r>
            <a:rPr lang="en-US" sz="2000" kern="1200">
              <a:solidFill>
                <a:srgbClr val="FF0000"/>
              </a:solidFill>
            </a:rPr>
            <a:t>highly regulated </a:t>
          </a:r>
          <a:r>
            <a:rPr lang="en-US" sz="2000" kern="1200"/>
            <a:t>at the national level in all countries.</a:t>
          </a:r>
          <a:endParaRPr lang="en-US" sz="2000" kern="1200" dirty="0"/>
        </a:p>
      </dsp:txBody>
      <dsp:txXfrm>
        <a:off x="0" y="1005840"/>
        <a:ext cx="9720072" cy="1005840"/>
      </dsp:txXfrm>
    </dsp:sp>
    <dsp:sp modelId="{F4F2A090-F9CA-CA40-9462-A2C95A9A2465}">
      <dsp:nvSpPr>
        <dsp:cNvPr id="0" name=""/>
        <dsp:cNvSpPr/>
      </dsp:nvSpPr>
      <dsp:spPr>
        <a:xfrm>
          <a:off x="0" y="201168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898DB0-0AFA-804C-BE7C-226DD71C3525}">
      <dsp:nvSpPr>
        <dsp:cNvPr id="0" name=""/>
        <dsp:cNvSpPr/>
      </dsp:nvSpPr>
      <dsp:spPr>
        <a:xfrm>
          <a:off x="0" y="201168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Some futures contracts also limit daily price changes. These rules, called </a:t>
          </a:r>
          <a:r>
            <a:rPr lang="en-US" sz="2000" kern="1200">
              <a:solidFill>
                <a:srgbClr val="FF0000"/>
              </a:solidFill>
            </a:rPr>
            <a:t>price limits</a:t>
          </a:r>
          <a:r>
            <a:rPr lang="en-US" sz="2000" kern="1200"/>
            <a:t>, establish a band relative to the previous day’s settlement price within which all trades must occur. </a:t>
          </a:r>
          <a:endParaRPr lang="en-US" sz="2000" kern="1200" dirty="0"/>
        </a:p>
      </dsp:txBody>
      <dsp:txXfrm>
        <a:off x="0" y="2011680"/>
        <a:ext cx="9720072" cy="1005840"/>
      </dsp:txXfrm>
    </dsp:sp>
    <dsp:sp modelId="{282D01C7-5421-FC47-B894-A52C8C71D1AA}">
      <dsp:nvSpPr>
        <dsp:cNvPr id="0" name=""/>
        <dsp:cNvSpPr/>
      </dsp:nvSpPr>
      <dsp:spPr>
        <a:xfrm>
          <a:off x="0" y="301752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8084A1-529C-284C-949D-7A4361452083}">
      <dsp:nvSpPr>
        <dsp:cNvPr id="0" name=""/>
        <dsp:cNvSpPr/>
      </dsp:nvSpPr>
      <dsp:spPr>
        <a:xfrm>
          <a:off x="0" y="301752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 other cases, exchanges use what is called a </a:t>
          </a:r>
          <a:r>
            <a:rPr lang="en-US" sz="2000" kern="1200">
              <a:solidFill>
                <a:srgbClr val="FF0000"/>
              </a:solidFill>
            </a:rPr>
            <a:t>circuit breaker </a:t>
          </a:r>
          <a:r>
            <a:rPr lang="en-US" sz="2000" kern="1200"/>
            <a:t>to pause intraday trading for a brief period if a price limit is reached. </a:t>
          </a:r>
          <a:endParaRPr lang="en-US" sz="2000" kern="1200" dirty="0"/>
        </a:p>
      </dsp:txBody>
      <dsp:txXfrm>
        <a:off x="0" y="3017520"/>
        <a:ext cx="9720072" cy="1005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Definition : A credit derivative is a class of derivative contracts between two parties, a credit protection buyer and a credit protection seller,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Buyer:</a:t>
          </a:r>
          <a:r>
            <a:rPr lang="zh-CN" sz="1900" kern="1200"/>
            <a:t>面临信用风险，买入信用保护</a:t>
          </a:r>
          <a:endParaRPr lang="en-US" sz="1900" kern="120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Seller:</a:t>
          </a:r>
          <a:r>
            <a:rPr lang="zh-CN" sz="1900" kern="1200"/>
            <a:t>卖出信用保护</a:t>
          </a:r>
          <a:endParaRPr lang="en-US" sz="1900" kern="120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8/23/2022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8/23/2022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8/23/2022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dirty="0"/>
              <a:t>Derivatives</a:t>
            </a:r>
            <a:br>
              <a:rPr lang="en-US" dirty="0"/>
            </a:br>
            <a:r>
              <a:rPr lang="en-US" altLang="zh-CN" sz="3600" dirty="0"/>
              <a:t>Definition of derivatives</a:t>
            </a:r>
            <a:endParaRPr lang="en-US" sz="3600" dirty="0"/>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Futures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DE6A6-6594-4799-87FA-D2C785015F6A}"/>
              </a:ext>
            </a:extLst>
          </p:cNvPr>
          <p:cNvSpPr>
            <a:spLocks noGrp="1"/>
          </p:cNvSpPr>
          <p:nvPr>
            <p:ph type="title"/>
          </p:nvPr>
        </p:nvSpPr>
        <p:spPr/>
        <p:txBody>
          <a:bodyPr>
            <a:normAutofit/>
          </a:bodyPr>
          <a:lstStyle/>
          <a:p>
            <a:r>
              <a:rPr lang="en-US" sz="4000" dirty="0"/>
              <a:t>Elementary principles of derivative pricing	</a:t>
            </a:r>
          </a:p>
        </p:txBody>
      </p:sp>
      <p:sp>
        <p:nvSpPr>
          <p:cNvPr id="3" name="Content Placeholder 2">
            <a:extLst>
              <a:ext uri="{FF2B5EF4-FFF2-40B4-BE49-F238E27FC236}">
                <a16:creationId xmlns:a16="http://schemas.microsoft.com/office/drawing/2014/main" id="{4DE16CFC-EABE-4ACE-BFD3-4C0F750AE28D}"/>
              </a:ext>
            </a:extLst>
          </p:cNvPr>
          <p:cNvSpPr>
            <a:spLocks noGrp="1"/>
          </p:cNvSpPr>
          <p:nvPr>
            <p:ph idx="1"/>
          </p:nvPr>
        </p:nvSpPr>
        <p:spPr/>
        <p:txBody>
          <a:bodyPr/>
          <a:lstStyle/>
          <a:p>
            <a:r>
              <a:rPr lang="en-US" sz="3200" dirty="0"/>
              <a:t>F</a:t>
            </a:r>
            <a:r>
              <a:rPr lang="en-US" sz="3200" baseline="-25000" dirty="0"/>
              <a:t>T</a:t>
            </a:r>
            <a:r>
              <a:rPr lang="en-US" sz="3200" dirty="0"/>
              <a:t>=(S</a:t>
            </a:r>
            <a:r>
              <a:rPr lang="en-US" sz="3200" baseline="-25000" dirty="0"/>
              <a:t>0</a:t>
            </a:r>
            <a:r>
              <a:rPr lang="en-US" sz="3200" dirty="0"/>
              <a:t>+cost-benefit)*(1+rf)</a:t>
            </a:r>
            <a:r>
              <a:rPr lang="en-US" sz="3200" baseline="30000" dirty="0"/>
              <a:t>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2914226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10C5-F8BA-45AC-995C-2B423C07E872}"/>
              </a:ext>
            </a:extLst>
          </p:cNvPr>
          <p:cNvSpPr>
            <a:spLocks noGrp="1"/>
          </p:cNvSpPr>
          <p:nvPr>
            <p:ph type="title"/>
          </p:nvPr>
        </p:nvSpPr>
        <p:spPr/>
        <p:txBody>
          <a:bodyPr>
            <a:normAutofit/>
          </a:bodyPr>
          <a:lstStyle/>
          <a:p>
            <a:r>
              <a:rPr lang="en-US" sz="4000" dirty="0"/>
              <a:t>Elementary principles of derivative pricing-Storage</a:t>
            </a:r>
          </a:p>
        </p:txBody>
      </p:sp>
      <p:sp>
        <p:nvSpPr>
          <p:cNvPr id="3" name="Content Placeholder 2">
            <a:extLst>
              <a:ext uri="{FF2B5EF4-FFF2-40B4-BE49-F238E27FC236}">
                <a16:creationId xmlns:a16="http://schemas.microsoft.com/office/drawing/2014/main" id="{EDD93B4A-D015-42DB-ADD3-572F3F689EF3}"/>
              </a:ext>
            </a:extLst>
          </p:cNvPr>
          <p:cNvSpPr>
            <a:spLocks noGrp="1"/>
          </p:cNvSpPr>
          <p:nvPr>
            <p:ph idx="1"/>
          </p:nvPr>
        </p:nvSpPr>
        <p:spPr/>
        <p:txBody>
          <a:bodyPr/>
          <a:lstStyle/>
          <a:p>
            <a:r>
              <a:rPr lang="en-US" dirty="0"/>
              <a:t>Storage incurs costs.(commodity)</a:t>
            </a:r>
          </a:p>
          <a:p>
            <a:r>
              <a:rPr lang="en-US" dirty="0"/>
              <a:t>Some assets pay returns during storage.(financial asset)</a:t>
            </a:r>
          </a:p>
          <a:p>
            <a:endParaRPr lang="en-US" dirty="0"/>
          </a:p>
        </p:txBody>
      </p:sp>
    </p:spTree>
    <p:extLst>
      <p:ext uri="{BB962C8B-B14F-4D97-AF65-F5344CB8AC3E}">
        <p14:creationId xmlns:p14="http://schemas.microsoft.com/office/powerpoint/2010/main" val="32684750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DE97C-F9BE-4030-983F-36EB31059087}"/>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40CEE757-6D71-4744-82DB-2F1B2E2E54BE}"/>
              </a:ext>
            </a:extLst>
          </p:cNvPr>
          <p:cNvSpPr>
            <a:spLocks noGrp="1"/>
          </p:cNvSpPr>
          <p:nvPr>
            <p:ph idx="1"/>
          </p:nvPr>
        </p:nvSpPr>
        <p:spPr/>
        <p:txBody>
          <a:bodyPr>
            <a:normAutofit/>
          </a:bodyPr>
          <a:lstStyle/>
          <a:p>
            <a:r>
              <a:rPr lang="en-US" dirty="0"/>
              <a:t>In well- functioning markets with low transaction costs and a free flow of information, the </a:t>
            </a:r>
            <a:r>
              <a:rPr lang="en-US" dirty="0">
                <a:solidFill>
                  <a:srgbClr val="FF0000"/>
                </a:solidFill>
              </a:rPr>
              <a:t>same asset cannot sell for more than one price</a:t>
            </a:r>
            <a:r>
              <a:rPr lang="en-US" dirty="0"/>
              <a:t>.</a:t>
            </a:r>
          </a:p>
          <a:p>
            <a:r>
              <a:rPr lang="en-US" dirty="0"/>
              <a:t>For this reason, arbitrage is often referred to as the </a:t>
            </a:r>
            <a:r>
              <a:rPr lang="en-US" dirty="0">
                <a:solidFill>
                  <a:srgbClr val="FF0000"/>
                </a:solidFill>
              </a:rPr>
              <a:t>law of one price</a:t>
            </a:r>
            <a:r>
              <a:rPr lang="en-US" dirty="0"/>
              <a:t>.</a:t>
            </a:r>
          </a:p>
          <a:p>
            <a:r>
              <a:rPr lang="en-US" dirty="0"/>
              <a:t>This trade would </a:t>
            </a:r>
            <a:r>
              <a:rPr lang="en-US" dirty="0">
                <a:solidFill>
                  <a:srgbClr val="FF0000"/>
                </a:solidFill>
              </a:rPr>
              <a:t>get profit at no risk </a:t>
            </a:r>
            <a:r>
              <a:rPr lang="en-US" dirty="0"/>
              <a:t>and </a:t>
            </a:r>
            <a:r>
              <a:rPr lang="en-US" dirty="0">
                <a:solidFill>
                  <a:srgbClr val="FF0000"/>
                </a:solidFill>
              </a:rPr>
              <a:t>not require the commitment of any of the investor’s capital</a:t>
            </a:r>
            <a:r>
              <a:rPr lang="en-US" dirty="0"/>
              <a:t>.</a:t>
            </a:r>
          </a:p>
          <a:p>
            <a:r>
              <a:rPr lang="en-US" dirty="0"/>
              <a:t>To summarize, the forces of arbitrage in financial markets assure us that the </a:t>
            </a:r>
            <a:r>
              <a:rPr lang="en-US" dirty="0">
                <a:solidFill>
                  <a:srgbClr val="FF0000"/>
                </a:solidFill>
              </a:rPr>
              <a:t>same asset cannot sell for different prices</a:t>
            </a:r>
            <a:r>
              <a:rPr lang="en-US" dirty="0"/>
              <a:t>, nor can </a:t>
            </a:r>
            <a:r>
              <a:rPr lang="en-US" dirty="0">
                <a:solidFill>
                  <a:srgbClr val="FF0000"/>
                </a:solidFill>
              </a:rPr>
              <a:t>two equivalent combinations of assets that produce the same results sell for different prices</a:t>
            </a:r>
            <a:r>
              <a:rPr lang="en-US" dirty="0"/>
              <a:t>.</a:t>
            </a:r>
          </a:p>
        </p:txBody>
      </p:sp>
    </p:spTree>
    <p:extLst>
      <p:ext uri="{BB962C8B-B14F-4D97-AF65-F5344CB8AC3E}">
        <p14:creationId xmlns:p14="http://schemas.microsoft.com/office/powerpoint/2010/main" val="41546578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8B82-6AB7-4B2C-9CE0-91C5F1189BC5}"/>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1980A05C-5D81-4FA2-869F-6046DD73C512}"/>
              </a:ext>
            </a:extLst>
          </p:cNvPr>
          <p:cNvSpPr>
            <a:spLocks noGrp="1"/>
          </p:cNvSpPr>
          <p:nvPr>
            <p:ph idx="1"/>
          </p:nvPr>
        </p:nvSpPr>
        <p:spPr/>
        <p:txBody>
          <a:bodyPr/>
          <a:lstStyle/>
          <a:p>
            <a:r>
              <a:rPr lang="en-US" dirty="0"/>
              <a:t>Tencent  A:600  B:610</a:t>
            </a:r>
          </a:p>
        </p:txBody>
      </p:sp>
    </p:spTree>
    <p:extLst>
      <p:ext uri="{BB962C8B-B14F-4D97-AF65-F5344CB8AC3E}">
        <p14:creationId xmlns:p14="http://schemas.microsoft.com/office/powerpoint/2010/main" val="26254659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85EF-23C0-4996-B8AD-822F238FC53F}"/>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E052CFE4-4415-4BD8-9BF3-7801A1F1C482}"/>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=530 , RF=4%</a:t>
            </a:r>
          </a:p>
        </p:txBody>
      </p:sp>
    </p:spTree>
    <p:extLst>
      <p:ext uri="{BB962C8B-B14F-4D97-AF65-F5344CB8AC3E}">
        <p14:creationId xmlns:p14="http://schemas.microsoft.com/office/powerpoint/2010/main" val="22331009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22BD-DB45-4D1F-9302-275D4DA4CDD4}"/>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329461E7-752B-4F36-88E6-401BF4173B38}"/>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=510 , RF=4%</a:t>
            </a:r>
          </a:p>
          <a:p>
            <a:endParaRPr lang="en-US" dirty="0"/>
          </a:p>
        </p:txBody>
      </p:sp>
    </p:spTree>
    <p:extLst>
      <p:ext uri="{BB962C8B-B14F-4D97-AF65-F5344CB8AC3E}">
        <p14:creationId xmlns:p14="http://schemas.microsoft.com/office/powerpoint/2010/main" val="8341622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935D-AB46-43E8-9183-5F28C9903EC1}"/>
              </a:ext>
            </a:extLst>
          </p:cNvPr>
          <p:cNvSpPr>
            <a:spLocks noGrp="1"/>
          </p:cNvSpPr>
          <p:nvPr>
            <p:ph type="title"/>
          </p:nvPr>
        </p:nvSpPr>
        <p:spPr/>
        <p:txBody>
          <a:bodyPr>
            <a:normAutofit/>
          </a:bodyPr>
          <a:lstStyle/>
          <a:p>
            <a:r>
              <a:rPr lang="en-US" sz="4000" dirty="0"/>
              <a:t>Elementary principles of derivative pricing-Arbitrage</a:t>
            </a:r>
          </a:p>
        </p:txBody>
      </p:sp>
      <p:pic>
        <p:nvPicPr>
          <p:cNvPr id="5" name="Content Placeholder 4">
            <a:extLst>
              <a:ext uri="{FF2B5EF4-FFF2-40B4-BE49-F238E27FC236}">
                <a16:creationId xmlns:a16="http://schemas.microsoft.com/office/drawing/2014/main" id="{D6658CC8-7C61-4C1A-8863-CD191D84D0FE}"/>
              </a:ext>
            </a:extLst>
          </p:cNvPr>
          <p:cNvPicPr>
            <a:picLocks noGrp="1" noChangeAspect="1"/>
          </p:cNvPicPr>
          <p:nvPr>
            <p:ph idx="1"/>
          </p:nvPr>
        </p:nvPicPr>
        <p:blipFill>
          <a:blip r:embed="rId2"/>
          <a:stretch>
            <a:fillRect/>
          </a:stretch>
        </p:blipFill>
        <p:spPr>
          <a:xfrm>
            <a:off x="3312319" y="2646362"/>
            <a:ext cx="5143500" cy="3302000"/>
          </a:xfrm>
        </p:spPr>
      </p:pic>
    </p:spTree>
    <p:extLst>
      <p:ext uri="{BB962C8B-B14F-4D97-AF65-F5344CB8AC3E}">
        <p14:creationId xmlns:p14="http://schemas.microsoft.com/office/powerpoint/2010/main" val="38666238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8695-B7CE-4D6E-A785-C1D727736631}"/>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BF809369-364C-494D-A422-54CB9C9C3E54}"/>
              </a:ext>
            </a:extLst>
          </p:cNvPr>
          <p:cNvSpPr>
            <a:spLocks noGrp="1"/>
          </p:cNvSpPr>
          <p:nvPr>
            <p:ph idx="1"/>
          </p:nvPr>
        </p:nvSpPr>
        <p:spPr/>
        <p:txBody>
          <a:bodyPr>
            <a:normAutofit/>
          </a:bodyPr>
          <a:lstStyle/>
          <a:p>
            <a:r>
              <a:rPr lang="en-US" dirty="0"/>
              <a:t>1 Which of the following is a result of arbitrage?</a:t>
            </a:r>
          </a:p>
          <a:p>
            <a:pPr lvl="1"/>
            <a:r>
              <a:rPr lang="en-US" dirty="0"/>
              <a:t>A The law of one price</a:t>
            </a:r>
          </a:p>
          <a:p>
            <a:pPr lvl="1"/>
            <a:r>
              <a:rPr lang="en-US" dirty="0"/>
              <a:t>B The law of similar prices</a:t>
            </a:r>
          </a:p>
          <a:p>
            <a:pPr lvl="1"/>
            <a:r>
              <a:rPr lang="en-US" dirty="0"/>
              <a:t>C The law of limited profitability</a:t>
            </a:r>
          </a:p>
          <a:p>
            <a:r>
              <a:rPr lang="en-US" dirty="0"/>
              <a:t>2 When an arbitrage opportunity exists, what happens in the market?</a:t>
            </a:r>
          </a:p>
          <a:p>
            <a:pPr lvl="1"/>
            <a:r>
              <a:rPr lang="en-US" dirty="0"/>
              <a:t>A The combined actions of all arbitrageurs force the prices to converge.</a:t>
            </a:r>
          </a:p>
          <a:p>
            <a:pPr lvl="1"/>
            <a:r>
              <a:rPr lang="en-US" dirty="0"/>
              <a:t>B The combined actions of arbitrageurs result in a locked- limit situation.</a:t>
            </a:r>
          </a:p>
          <a:p>
            <a:pPr lvl="1"/>
            <a:r>
              <a:rPr lang="en-US" dirty="0"/>
              <a:t>C The combined actions of all arbitrageurs result in sustained profits to all.</a:t>
            </a:r>
          </a:p>
        </p:txBody>
      </p:sp>
    </p:spTree>
    <p:extLst>
      <p:ext uri="{BB962C8B-B14F-4D97-AF65-F5344CB8AC3E}">
        <p14:creationId xmlns:p14="http://schemas.microsoft.com/office/powerpoint/2010/main" val="33126342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137A-1E39-46C4-88CE-9C922D97F5F5}"/>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62E00AED-25DB-4B87-9D94-BFC755ED3CCF}"/>
              </a:ext>
            </a:extLst>
          </p:cNvPr>
          <p:cNvSpPr>
            <a:spLocks noGrp="1"/>
          </p:cNvSpPr>
          <p:nvPr>
            <p:ph idx="1"/>
          </p:nvPr>
        </p:nvSpPr>
        <p:spPr/>
        <p:txBody>
          <a:bodyPr>
            <a:normAutofit/>
          </a:bodyPr>
          <a:lstStyle/>
          <a:p>
            <a:r>
              <a:rPr lang="en-US" dirty="0"/>
              <a:t>3 Which of the following accurately defines arbitrage?</a:t>
            </a:r>
          </a:p>
          <a:p>
            <a:pPr lvl="1"/>
            <a:r>
              <a:rPr lang="en-US" dirty="0"/>
              <a:t>A An opportunity to make a profit at no risk</a:t>
            </a:r>
          </a:p>
          <a:p>
            <a:pPr lvl="1"/>
            <a:r>
              <a:rPr lang="en-US" dirty="0"/>
              <a:t>B An opportunity to make a profit at no risk and with the investment of no capital</a:t>
            </a:r>
          </a:p>
          <a:p>
            <a:pPr lvl="1"/>
            <a:r>
              <a:rPr lang="en-US" dirty="0"/>
              <a:t>C An opportunity to earn a return in excess of the return appropriate for the risk assumed</a:t>
            </a:r>
          </a:p>
          <a:p>
            <a:r>
              <a:rPr lang="en-US" dirty="0"/>
              <a:t>4 Which of the following ways best describes how arbitrage contributes to market efficiency?</a:t>
            </a:r>
          </a:p>
          <a:p>
            <a:pPr lvl="1"/>
            <a:r>
              <a:rPr lang="en-US" dirty="0"/>
              <a:t>A Arbitrage penalizes those who trade too rapidly.</a:t>
            </a:r>
          </a:p>
          <a:p>
            <a:pPr lvl="1"/>
            <a:r>
              <a:rPr lang="en-US" dirty="0"/>
              <a:t>B Arbitrage equalizes the risks taken by all market participants.</a:t>
            </a:r>
          </a:p>
          <a:p>
            <a:pPr lvl="1"/>
            <a:r>
              <a:rPr lang="en-US" dirty="0"/>
              <a:t>C Arbitrage improves the rate at which prices converge to their relative fair values.</a:t>
            </a:r>
          </a:p>
        </p:txBody>
      </p:sp>
    </p:spTree>
    <p:extLst>
      <p:ext uri="{BB962C8B-B14F-4D97-AF65-F5344CB8AC3E}">
        <p14:creationId xmlns:p14="http://schemas.microsoft.com/office/powerpoint/2010/main" val="2203094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dirty="0"/>
              <a:t>Futures Contracts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a:t>Futures Contracts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000" dirty="0"/>
              <a:t>Futures Contracts</a:t>
            </a:r>
            <a:br>
              <a:rPr lang="en-US" sz="4000" dirty="0"/>
            </a:br>
            <a:r>
              <a:rPr lang="en-US" sz="40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865086050"/>
              </p:ext>
            </p:extLst>
          </p:nvPr>
        </p:nvGraphicFramePr>
        <p:xfrm>
          <a:off x="810069" y="2445413"/>
          <a:ext cx="8795280" cy="4412587"/>
        </p:xfrm>
        <a:graphic>
          <a:graphicData uri="http://schemas.openxmlformats.org/drawingml/2006/table">
            <a:tbl>
              <a:tblPr firstRow="1" bandRow="1">
                <a:tableStyleId>{5C22544A-7EE6-4342-B048-85BDC9FD1C3A}</a:tableStyleId>
              </a:tblPr>
              <a:tblGrid>
                <a:gridCol w="1465880">
                  <a:extLst>
                    <a:ext uri="{9D8B030D-6E8A-4147-A177-3AD203B41FA5}">
                      <a16:colId xmlns:a16="http://schemas.microsoft.com/office/drawing/2014/main" val="4077659285"/>
                    </a:ext>
                  </a:extLst>
                </a:gridCol>
                <a:gridCol w="1465880">
                  <a:extLst>
                    <a:ext uri="{9D8B030D-6E8A-4147-A177-3AD203B41FA5}">
                      <a16:colId xmlns:a16="http://schemas.microsoft.com/office/drawing/2014/main" val="1714134972"/>
                    </a:ext>
                  </a:extLst>
                </a:gridCol>
                <a:gridCol w="1465880">
                  <a:extLst>
                    <a:ext uri="{9D8B030D-6E8A-4147-A177-3AD203B41FA5}">
                      <a16:colId xmlns:a16="http://schemas.microsoft.com/office/drawing/2014/main" val="3898874910"/>
                    </a:ext>
                  </a:extLst>
                </a:gridCol>
                <a:gridCol w="1465880">
                  <a:extLst>
                    <a:ext uri="{9D8B030D-6E8A-4147-A177-3AD203B41FA5}">
                      <a16:colId xmlns:a16="http://schemas.microsoft.com/office/drawing/2014/main" val="3243706761"/>
                    </a:ext>
                  </a:extLst>
                </a:gridCol>
                <a:gridCol w="1465880">
                  <a:extLst>
                    <a:ext uri="{9D8B030D-6E8A-4147-A177-3AD203B41FA5}">
                      <a16:colId xmlns:a16="http://schemas.microsoft.com/office/drawing/2014/main" val="3464018405"/>
                    </a:ext>
                  </a:extLst>
                </a:gridCol>
                <a:gridCol w="1465880">
                  <a:extLst>
                    <a:ext uri="{9D8B030D-6E8A-4147-A177-3AD203B41FA5}">
                      <a16:colId xmlns:a16="http://schemas.microsoft.com/office/drawing/2014/main" val="3436931900"/>
                    </a:ext>
                  </a:extLst>
                </a:gridCol>
              </a:tblGrid>
              <a:tr h="499741">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9974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9974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9974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9974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9974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9974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9974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4068-6BBF-4ABD-B9AD-D16B9AC0E5F0}"/>
              </a:ext>
            </a:extLst>
          </p:cNvPr>
          <p:cNvSpPr>
            <a:spLocks noGrp="1"/>
          </p:cNvSpPr>
          <p:nvPr>
            <p:ph type="title"/>
          </p:nvPr>
        </p:nvSpPr>
        <p:spPr/>
        <p:txBody>
          <a:bodyPr>
            <a:normAutofit fontScale="90000"/>
          </a:bodyPr>
          <a:lstStyle/>
          <a:p>
            <a:r>
              <a:rPr lang="en-US" sz="4000"/>
              <a:t>Futures Contracts</a:t>
            </a:r>
            <a:br>
              <a:rPr lang="en-US" sz="4000"/>
            </a:br>
            <a:r>
              <a:rPr kumimoji="1" lang="en-US" altLang="zh-CN" sz="4000"/>
              <a:t>Way to against default</a:t>
            </a:r>
            <a:br>
              <a:rPr kumimoji="1" lang="zh-CN" altLang="en-US" sz="4000"/>
            </a:br>
            <a:endParaRPr lang="en-US" sz="4000" dirty="0"/>
          </a:p>
        </p:txBody>
      </p:sp>
      <p:graphicFrame>
        <p:nvGraphicFramePr>
          <p:cNvPr id="5" name="Content Placeholder 2">
            <a:extLst>
              <a:ext uri="{FF2B5EF4-FFF2-40B4-BE49-F238E27FC236}">
                <a16:creationId xmlns:a16="http://schemas.microsoft.com/office/drawing/2014/main" id="{2803F751-3BB1-B4D3-7273-E00ECA41129C}"/>
              </a:ext>
            </a:extLst>
          </p:cNvPr>
          <p:cNvGraphicFramePr>
            <a:graphicFrameLocks noGrp="1"/>
          </p:cNvGraphicFramePr>
          <p:nvPr>
            <p:ph idx="1"/>
            <p:extLst>
              <p:ext uri="{D42A27DB-BD31-4B8C-83A1-F6EECF244321}">
                <p14:modId xmlns:p14="http://schemas.microsoft.com/office/powerpoint/2010/main" val="108485066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208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fontScale="90000"/>
          </a:bodyPr>
          <a:lstStyle/>
          <a:p>
            <a:r>
              <a:rPr lang="en-US" dirty="0"/>
              <a:t>Futures Contracts</a:t>
            </a:r>
            <a:br>
              <a:rPr lang="en-US" dirty="0"/>
            </a:br>
            <a:r>
              <a:rPr lang="en" altLang="zh-CN" sz="3100" dirty="0"/>
              <a:t>Final Settlement of futures</a:t>
            </a:r>
            <a:br>
              <a:rPr lang="en" altLang="zh-CN" dirty="0"/>
            </a:br>
            <a:endParaRPr lang="en-US" dirty="0"/>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dirty="0"/>
              <a:t>Futures contracts specify whether </a:t>
            </a:r>
            <a:r>
              <a:rPr lang="en" altLang="zh-CN" dirty="0">
                <a:solidFill>
                  <a:srgbClr val="FF0000"/>
                </a:solidFill>
              </a:rPr>
              <a:t>physical delivery of an underlying or cash settlement </a:t>
            </a:r>
            <a:r>
              <a:rPr lang="en" altLang="zh-CN" dirty="0"/>
              <a:t>occurs at expiration. </a:t>
            </a:r>
          </a:p>
          <a:p>
            <a:pPr lvl="1"/>
            <a:r>
              <a:rPr lang="en-US" dirty="0"/>
              <a:t>At any given time, the number of outstanding contracts is called the </a:t>
            </a:r>
            <a:r>
              <a:rPr lang="en-US" dirty="0">
                <a:solidFill>
                  <a:srgbClr val="FF0000"/>
                </a:solidFill>
              </a:rPr>
              <a:t>open interest</a:t>
            </a:r>
            <a:r>
              <a:rPr lang="en-US" dirty="0"/>
              <a:t>.</a:t>
            </a:r>
          </a:p>
          <a:p>
            <a:pPr lvl="1"/>
            <a:r>
              <a:rPr lang="en-US" i="1" dirty="0"/>
              <a:t>The </a:t>
            </a:r>
            <a:r>
              <a:rPr lang="en-US" i="1" dirty="0">
                <a:solidFill>
                  <a:srgbClr val="FF0000"/>
                </a:solidFill>
              </a:rPr>
              <a:t>futures price converges to the spot price </a:t>
            </a:r>
            <a:r>
              <a:rPr lang="en-US"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000" dirty="0"/>
              <a:t>Futures Contracts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fontScale="90000"/>
          </a:bodyPr>
          <a:lstStyle/>
          <a:p>
            <a:r>
              <a:rPr lang="en-US" altLang="zh-CN" sz="4300">
                <a:solidFill>
                  <a:srgbClr val="FFFFFF"/>
                </a:solidFill>
              </a:rPr>
              <a:t>Futures Contracts</a:t>
            </a:r>
            <a:br>
              <a:rPr lang="en-US" altLang="zh-CN" sz="4300">
                <a:solidFill>
                  <a:srgbClr val="FFFFFF"/>
                </a:solidFill>
              </a:rPr>
            </a:br>
            <a:r>
              <a:rPr lang="en-US" altLang="zh-CN" sz="4300">
                <a:solidFill>
                  <a:srgbClr val="FFFFFF"/>
                </a:solidFill>
              </a:rPr>
              <a:t>example</a:t>
            </a:r>
            <a:endParaRPr kumimoji="1" lang="zh-CN" altLang="en-US" sz="430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a:solidFill>
                  <a:srgbClr val="FFFFFF"/>
                </a:solidFill>
              </a:rPr>
              <a:t>Procam purchases a futures contract [</a:t>
            </a:r>
            <a:r>
              <a:rPr lang="en" altLang="zh-CN" i="1">
                <a:solidFill>
                  <a:srgbClr val="FFFFFF"/>
                </a:solidFill>
              </a:rPr>
              <a:t>f</a:t>
            </a:r>
            <a:r>
              <a:rPr lang="en" altLang="zh-CN">
                <a:solidFill>
                  <a:srgbClr val="FFFFFF"/>
                </a:solidFill>
              </a:rPr>
              <a:t>0(</a:t>
            </a:r>
            <a:r>
              <a:rPr lang="en" altLang="zh-CN" i="1">
                <a:solidFill>
                  <a:srgbClr val="FFFFFF"/>
                </a:solidFill>
              </a:rPr>
              <a:t>T</a:t>
            </a:r>
            <a:r>
              <a:rPr lang="en" altLang="zh-CN">
                <a:solidFill>
                  <a:srgbClr val="FFFFFF"/>
                </a:solidFill>
              </a:rPr>
              <a:t>) = $1,792.13] on the exchange via a financial intermediary. </a:t>
            </a:r>
          </a:p>
          <a:p>
            <a:endParaRPr lang="en" altLang="zh-CN">
              <a:solidFill>
                <a:srgbClr val="FFFFFF"/>
              </a:solidFill>
            </a:endParaRPr>
          </a:p>
          <a:p>
            <a:endParaRPr lang="en-US">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6096000" y="1137513"/>
            <a:ext cx="5455921" cy="4582973"/>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u="sng" dirty="0">
                <a:solidFill>
                  <a:srgbClr val="FF0000"/>
                </a:solidFill>
              </a:rPr>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dirty="0"/>
              <a:t>Definition: A swap is a firm commitment under which two counterparties </a:t>
            </a:r>
            <a:r>
              <a:rPr lang="en-US" dirty="0">
                <a:solidFill>
                  <a:srgbClr val="FF0000"/>
                </a:solidFill>
              </a:rPr>
              <a:t>exchange a series of cash flows </a:t>
            </a:r>
            <a:r>
              <a:rPr lang="en-US" dirty="0"/>
              <a:t>in the future. One set of cash flows is typically </a:t>
            </a:r>
            <a:r>
              <a:rPr lang="en-US" dirty="0">
                <a:solidFill>
                  <a:srgbClr val="FF0000"/>
                </a:solidFill>
              </a:rPr>
              <a:t>variable, or floating</a:t>
            </a:r>
            <a:r>
              <a:rPr lang="en-US" dirty="0"/>
              <a:t>, and determined by a market reference rate that resets each period. The other cash flow stream is usually </a:t>
            </a:r>
            <a:r>
              <a:rPr lang="en-US" dirty="0">
                <a:solidFill>
                  <a:srgbClr val="FF0000"/>
                </a:solidFill>
              </a:rPr>
              <a:t>fixed or may vary based on a different underlying asset or rate</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dirty="0"/>
              <a:t>Derivatives</a:t>
            </a:r>
            <a:br>
              <a:rPr lang="en-US" dirty="0"/>
            </a:br>
            <a:r>
              <a:rPr lang="en-US" sz="3600" dirty="0"/>
              <a:t>TYPES OF DERIVATIVES</a:t>
            </a:r>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000" dirty="0"/>
              <a:t>Swap Contracts</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000" dirty="0"/>
              <a:t>Plain vanilla swap: the most common swap is the </a:t>
            </a:r>
            <a:r>
              <a:rPr lang="en-US" sz="2000" b="1" dirty="0"/>
              <a:t>fixed- for- floating interest rate swap</a:t>
            </a:r>
            <a:r>
              <a:rPr lang="en-US" sz="20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2383891" y="3245988"/>
            <a:ext cx="6900974" cy="1735915"/>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3133581" cy="1499616"/>
          </a:xfrm>
        </p:spPr>
        <p:txBody>
          <a:bodyPr>
            <a:normAutofit/>
          </a:bodyPr>
          <a:lstStyle/>
          <a:p>
            <a:r>
              <a:rPr lang="en-US" sz="4000"/>
              <a:t>Swap Contracts</a:t>
            </a:r>
            <a:endParaRPr lang="en-US" sz="4000" dirty="0"/>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1600"/>
              <a:t>Counterparties usually exchange a net payment on fixed- and floating-rate payments</a:t>
            </a:r>
          </a:p>
          <a:p>
            <a:endParaRPr lang="en-US" sz="160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a:t>Swap Contracts</a:t>
            </a:r>
            <a:br>
              <a:rPr lang="en-US"/>
            </a:br>
            <a:r>
              <a:rPr lang="en-US"/>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a:bodyPr>
          <a:lstStyle/>
          <a:p>
            <a:r>
              <a:rPr lang="en-US" dirty="0"/>
              <a:t>Characteristics</a:t>
            </a:r>
          </a:p>
          <a:p>
            <a:pPr lvl="1"/>
            <a:r>
              <a:rPr lang="en-US" dirty="0"/>
              <a:t>A swap is more or less just </a:t>
            </a:r>
            <a:r>
              <a:rPr lang="en-US" dirty="0">
                <a:solidFill>
                  <a:srgbClr val="FF0000"/>
                </a:solidFill>
              </a:rPr>
              <a:t>a series of forwards.</a:t>
            </a:r>
          </a:p>
          <a:p>
            <a:pPr lvl="1"/>
            <a:r>
              <a:rPr lang="en-US" dirty="0"/>
              <a:t>A swap is a bit more like a forward contract than a futures contract in that it is an </a:t>
            </a:r>
            <a:r>
              <a:rPr lang="en-US" dirty="0">
                <a:solidFill>
                  <a:srgbClr val="FF0000"/>
                </a:solidFill>
              </a:rPr>
              <a:t>OTC</a:t>
            </a:r>
            <a:r>
              <a:rPr lang="en-US" dirty="0"/>
              <a:t> contract, so it is privately negotiated and subject to default. </a:t>
            </a:r>
          </a:p>
          <a:p>
            <a:pPr lvl="1"/>
            <a:r>
              <a:rPr lang="en-US" dirty="0"/>
              <a:t>The party </a:t>
            </a:r>
            <a:r>
              <a:rPr lang="en-US" dirty="0">
                <a:solidFill>
                  <a:srgbClr val="FF0000"/>
                </a:solidFill>
              </a:rPr>
              <a:t>owing the lesser amount cannot default </a:t>
            </a:r>
            <a:r>
              <a:rPr lang="en-US" dirty="0"/>
              <a:t>to the party owing the greater amount.</a:t>
            </a:r>
          </a:p>
          <a:p>
            <a:pPr lvl="1"/>
            <a:r>
              <a:rPr lang="en-US" dirty="0"/>
              <a:t>As with futures and forwards, </a:t>
            </a:r>
            <a:r>
              <a:rPr lang="en-US" dirty="0">
                <a:solidFill>
                  <a:srgbClr val="FF0000"/>
                </a:solidFill>
              </a:rPr>
              <a:t>no money changes hands at the start</a:t>
            </a:r>
            <a:r>
              <a:rPr lang="en-US" dirty="0"/>
              <a:t>; thus, the value of a swap when </a:t>
            </a:r>
            <a:r>
              <a:rPr lang="en-US" dirty="0">
                <a:solidFill>
                  <a:srgbClr val="FF0000"/>
                </a:solidFill>
              </a:rPr>
              <a:t>initiated must be zero</a:t>
            </a:r>
            <a:r>
              <a:rPr lang="en-US" dirty="0"/>
              <a:t>.</a:t>
            </a:r>
          </a:p>
          <a:p>
            <a:pPr lvl="1"/>
            <a:r>
              <a:rPr lang="en-US" dirty="0"/>
              <a:t>The notional amount of a swap is </a:t>
            </a:r>
            <a:r>
              <a:rPr lang="en-US" dirty="0">
                <a:solidFill>
                  <a:srgbClr val="FF0000"/>
                </a:solidFill>
              </a:rPr>
              <a:t>not typically exchanged</a:t>
            </a:r>
            <a:r>
              <a:rPr lang="en-US"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a:t>Swap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1800" dirty="0"/>
              <a:t>1.Which of the following characterizes forward contracts and swaps but not futures?</a:t>
            </a:r>
          </a:p>
          <a:p>
            <a:pPr marL="128016" lvl="1" indent="0">
              <a:lnSpc>
                <a:spcPct val="110000"/>
              </a:lnSpc>
              <a:buNone/>
            </a:pPr>
            <a:r>
              <a:rPr lang="en-US" altLang="zh-CN" b="1" dirty="0"/>
              <a:t>A They are customized.</a:t>
            </a:r>
          </a:p>
          <a:p>
            <a:pPr marL="128016" lvl="1" indent="0">
              <a:lnSpc>
                <a:spcPct val="110000"/>
              </a:lnSpc>
              <a:buNone/>
            </a:pPr>
            <a:r>
              <a:rPr lang="en-US" altLang="zh-CN" b="1" dirty="0"/>
              <a:t>B They are subject to daily price limits.</a:t>
            </a:r>
          </a:p>
          <a:p>
            <a:pPr marL="128016" lvl="1" indent="0">
              <a:lnSpc>
                <a:spcPct val="110000"/>
              </a:lnSpc>
              <a:buNone/>
            </a:pPr>
            <a:r>
              <a:rPr lang="en-US" altLang="zh-CN" b="1" dirty="0"/>
              <a:t>C Their payoffs are received on a daily basis.</a:t>
            </a:r>
          </a:p>
          <a:p>
            <a:pPr marL="0" indent="0">
              <a:lnSpc>
                <a:spcPct val="110000"/>
              </a:lnSpc>
              <a:buNone/>
            </a:pPr>
            <a:r>
              <a:rPr lang="en-US" altLang="zh-CN" sz="1800" dirty="0"/>
              <a:t>2.Which of the following distinguishes forwards from swaps?</a:t>
            </a:r>
          </a:p>
          <a:p>
            <a:pPr marL="128016" lvl="1" indent="0">
              <a:lnSpc>
                <a:spcPct val="110000"/>
              </a:lnSpc>
              <a:buNone/>
            </a:pPr>
            <a:r>
              <a:rPr lang="en-US" altLang="zh-CN" b="1" dirty="0"/>
              <a:t>A Forwards are OTC instruments, whereas swaps are exchange traded.</a:t>
            </a:r>
          </a:p>
          <a:p>
            <a:pPr marL="128016" lvl="1" indent="0">
              <a:lnSpc>
                <a:spcPct val="110000"/>
              </a:lnSpc>
              <a:buNone/>
            </a:pPr>
            <a:r>
              <a:rPr lang="en-US" altLang="zh-CN" b="1" dirty="0"/>
              <a:t>B Forwards are regulated as futures, whereas swaps are regulated as securities.</a:t>
            </a:r>
          </a:p>
          <a:p>
            <a:pPr marL="128016" lvl="1" indent="0">
              <a:lnSpc>
                <a:spcPct val="110000"/>
              </a:lnSpc>
              <a:buNone/>
            </a:pPr>
            <a:r>
              <a:rPr lang="en-US" altLang="zh-CN" b="1" dirty="0"/>
              <a:t>C Swaps have multiple payments, whereas forwards have only a single payment.</a:t>
            </a:r>
            <a:endParaRPr lang="en-US" b="1" dirty="0"/>
          </a:p>
          <a:p>
            <a:pPr marL="0" indent="0">
              <a:lnSpc>
                <a:spcPct val="110000"/>
              </a:lnSpc>
              <a:buNone/>
            </a:pPr>
            <a:r>
              <a:rPr lang="en-US" sz="1800" dirty="0"/>
              <a:t>3.Which of the following occurs in the daily settlement of futures contracts?</a:t>
            </a:r>
          </a:p>
          <a:p>
            <a:pPr marL="128016" lvl="1" indent="0">
              <a:lnSpc>
                <a:spcPct val="110000"/>
              </a:lnSpc>
              <a:buNone/>
            </a:pPr>
            <a:r>
              <a:rPr lang="en-US" b="1" dirty="0"/>
              <a:t>A Initial margin deposits are refunded to the two parties.</a:t>
            </a:r>
          </a:p>
          <a:p>
            <a:pPr marL="128016" lvl="1" indent="0">
              <a:lnSpc>
                <a:spcPct val="110000"/>
              </a:lnSpc>
              <a:buNone/>
            </a:pPr>
            <a:r>
              <a:rPr lang="en-US" b="1" dirty="0"/>
              <a:t>B Gains and losses are reported to other market participants.</a:t>
            </a:r>
          </a:p>
          <a:p>
            <a:pPr marL="128016" lvl="1" indent="0">
              <a:lnSpc>
                <a:spcPct val="110000"/>
              </a:lnSpc>
              <a:buNone/>
            </a:pPr>
            <a:r>
              <a:rPr lang="en-US" b="1" dirty="0"/>
              <a:t>C Losses are charged to one party and gains credited to the other.</a:t>
            </a:r>
          </a:p>
        </p:txBody>
      </p:sp>
    </p:spTree>
    <p:extLst>
      <p:ext uri="{BB962C8B-B14F-4D97-AF65-F5344CB8AC3E}">
        <p14:creationId xmlns:p14="http://schemas.microsoft.com/office/powerpoint/2010/main" val="914799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Option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dirty="0"/>
              <a:t>Option Contracts</a:t>
            </a:r>
          </a:p>
        </p:txBody>
      </p:sp>
      <p:cxnSp>
        <p:nvCxnSpPr>
          <p:cNvPr id="14" name="Straight Connector 13">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dirty="0"/>
              <a:t>Definition: An option is a derivative contract in which one party, </a:t>
            </a:r>
            <a:r>
              <a:rPr lang="en-US" dirty="0">
                <a:solidFill>
                  <a:srgbClr val="FF0000"/>
                </a:solidFill>
              </a:rPr>
              <a:t>the buyer</a:t>
            </a:r>
            <a:r>
              <a:rPr lang="en-US" dirty="0"/>
              <a:t>, pays a </a:t>
            </a:r>
            <a:r>
              <a:rPr lang="en-US" dirty="0">
                <a:solidFill>
                  <a:srgbClr val="FF0000"/>
                </a:solidFill>
              </a:rPr>
              <a:t>sum of money </a:t>
            </a:r>
            <a:r>
              <a:rPr lang="en-US" dirty="0"/>
              <a:t>to the other party, </a:t>
            </a:r>
            <a:r>
              <a:rPr lang="en-US" dirty="0">
                <a:solidFill>
                  <a:srgbClr val="FF0000"/>
                </a:solidFill>
              </a:rPr>
              <a:t>the seller </a:t>
            </a:r>
            <a:r>
              <a:rPr lang="en-US" dirty="0"/>
              <a:t>or writer, and receives the </a:t>
            </a:r>
            <a:r>
              <a:rPr lang="en-US" dirty="0">
                <a:solidFill>
                  <a:srgbClr val="FF0000"/>
                </a:solidFill>
              </a:rPr>
              <a:t>right</a:t>
            </a:r>
            <a:r>
              <a:rPr lang="en-US" dirty="0"/>
              <a:t> to either </a:t>
            </a:r>
            <a:r>
              <a:rPr lang="en-US" dirty="0">
                <a:solidFill>
                  <a:srgbClr val="FF0000"/>
                </a:solidFill>
              </a:rPr>
              <a:t>buy or sell </a:t>
            </a:r>
            <a:r>
              <a:rPr lang="en-US" dirty="0"/>
              <a:t>an underlying asset at a </a:t>
            </a:r>
            <a:r>
              <a:rPr lang="en-US" dirty="0">
                <a:solidFill>
                  <a:srgbClr val="FF0000"/>
                </a:solidFill>
              </a:rPr>
              <a:t>fixed price </a:t>
            </a:r>
            <a:r>
              <a:rPr lang="en-US" dirty="0"/>
              <a:t>either </a:t>
            </a:r>
            <a:r>
              <a:rPr lang="en-US" dirty="0">
                <a:solidFill>
                  <a:srgbClr val="FF0000"/>
                </a:solidFill>
              </a:rPr>
              <a:t>on a specific expiration date </a:t>
            </a:r>
            <a:r>
              <a:rPr lang="en-US" dirty="0"/>
              <a:t>or </a:t>
            </a:r>
            <a:r>
              <a:rPr lang="en-US" dirty="0">
                <a:solidFill>
                  <a:srgbClr val="FF0000"/>
                </a:solidFill>
              </a:rPr>
              <a:t>at any time prior to the expiration date</a:t>
            </a:r>
            <a:r>
              <a:rPr lang="en-US" dirty="0"/>
              <a:t>.</a:t>
            </a:r>
          </a:p>
        </p:txBody>
      </p:sp>
    </p:spTree>
    <p:extLst>
      <p:ext uri="{BB962C8B-B14F-4D97-AF65-F5344CB8AC3E}">
        <p14:creationId xmlns:p14="http://schemas.microsoft.com/office/powerpoint/2010/main" val="1082316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000" dirty="0"/>
              <a:t>Option Contracts</a:t>
            </a:r>
            <a:br>
              <a:rPr lang="en-US" sz="4000" dirty="0"/>
            </a:br>
            <a:r>
              <a:rPr lang="en-US" sz="36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a:solidFill>
                  <a:schemeClr val="tx1"/>
                </a:solidFill>
              </a:rPr>
              <a:t>L</a:t>
            </a:r>
            <a:r>
              <a:rPr lang="en-US" altLang="zh-CN">
                <a:solidFill>
                  <a:schemeClr val="tx1"/>
                </a:solidFill>
              </a:rPr>
              <a:t>ong</a:t>
            </a:r>
            <a:r>
              <a:rPr lang="zh-CN" altLang="en-US">
                <a:solidFill>
                  <a:schemeClr val="tx1"/>
                </a:solidFill>
              </a:rPr>
              <a:t>：花钱获得一个权力</a:t>
            </a:r>
            <a:endParaRPr lang="en-US" altLang="zh-CN">
              <a:solidFill>
                <a:schemeClr val="tx1"/>
              </a:solidFill>
            </a:endParaRPr>
          </a:p>
          <a:p>
            <a:r>
              <a:rPr lang="en-US">
                <a:solidFill>
                  <a:schemeClr val="tx1"/>
                </a:solidFill>
              </a:rPr>
              <a:t>S</a:t>
            </a:r>
            <a:r>
              <a:rPr lang="en-US" altLang="zh-CN">
                <a:solidFill>
                  <a:schemeClr val="tx1"/>
                </a:solidFill>
              </a:rPr>
              <a:t>hort</a:t>
            </a:r>
            <a:r>
              <a:rPr lang="zh-CN" altLang="en-US">
                <a:solidFill>
                  <a:schemeClr val="tx1"/>
                </a:solidFill>
              </a:rPr>
              <a:t>：收钱卖出一个权力</a:t>
            </a:r>
            <a:endParaRPr lang="en-US" altLang="zh-CN">
              <a:solidFill>
                <a:schemeClr val="tx1"/>
              </a:solidFill>
            </a:endParaRPr>
          </a:p>
          <a:p>
            <a:r>
              <a:rPr lang="en-US"/>
              <a:t>Call option: The right to buy an underlying.</a:t>
            </a:r>
            <a:endParaRPr lang="en-US">
              <a:solidFill>
                <a:schemeClr val="tx1"/>
              </a:solidFill>
            </a:endParaRPr>
          </a:p>
          <a:p>
            <a:r>
              <a:rPr lang="en-US"/>
              <a:t>Long</a:t>
            </a:r>
            <a:r>
              <a:rPr lang="zh-CN" altLang="en-US"/>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dirty="0"/>
              <a:t>Option Contracts</a:t>
            </a:r>
            <a:br>
              <a:rPr lang="en-US" dirty="0"/>
            </a:br>
            <a:r>
              <a:rPr lang="en-US"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dirty="0"/>
              <a:t>The right to exercise in the future has a value that is paid upfront to the option seller in the form of an </a:t>
            </a:r>
            <a:r>
              <a:rPr lang="en-US" altLang="zh-CN" dirty="0">
                <a:solidFill>
                  <a:srgbClr val="FF0000"/>
                </a:solidFill>
              </a:rPr>
              <a:t>option premium</a:t>
            </a:r>
            <a:r>
              <a:rPr lang="en-US" altLang="zh-CN" dirty="0"/>
              <a:t>.</a:t>
            </a:r>
          </a:p>
          <a:p>
            <a:r>
              <a:rPr lang="en-US" altLang="zh-CN" dirty="0"/>
              <a:t>The pre-agreed execution price is called the </a:t>
            </a:r>
            <a:r>
              <a:rPr lang="en-US" altLang="zh-CN" dirty="0">
                <a:solidFill>
                  <a:srgbClr val="FF0000"/>
                </a:solidFill>
              </a:rPr>
              <a:t>exercise price </a:t>
            </a:r>
            <a:r>
              <a:rPr lang="en-US" altLang="zh-CN"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000" dirty="0"/>
              <a:t>Option Contracts</a:t>
            </a:r>
            <a:br>
              <a:rPr lang="en-US" dirty="0"/>
            </a:br>
            <a:r>
              <a:rPr lang="en-US" sz="36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647123" cy="3134428"/>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Option Contracts</a:t>
            </a:r>
            <a:br>
              <a:rPr lang="en-US" sz="4800" dirty="0">
                <a:solidFill>
                  <a:srgbClr val="FFFFFF"/>
                </a:solidFill>
              </a:rPr>
            </a:br>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a:bodyPr>
          <a:lstStyle/>
          <a:p>
            <a:r>
              <a:rPr lang="en-US" sz="4000" dirty="0"/>
              <a:t>Option Contracts</a:t>
            </a:r>
            <a:br>
              <a:rPr lang="en-US" sz="3500" dirty="0"/>
            </a:br>
            <a:r>
              <a:rPr lang="en-US" sz="36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lstStyle/>
          <a:p>
            <a:r>
              <a:rPr lang="en-US" sz="4000" dirty="0"/>
              <a:t>Option Contracts</a:t>
            </a:r>
            <a:br>
              <a:rPr lang="en-US" sz="4800" dirty="0"/>
            </a:br>
            <a:r>
              <a:rPr lang="en-US" sz="36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000" dirty="0"/>
              <a:t>Option Contracts</a:t>
            </a:r>
            <a:br>
              <a:rPr lang="en-US" dirty="0"/>
            </a:br>
            <a:r>
              <a:rPr lang="en-US" sz="36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000" dirty="0"/>
              <a:t>Option Contracts</a:t>
            </a:r>
            <a:br>
              <a:rPr lang="en-US" sz="4000" dirty="0"/>
            </a:br>
            <a:r>
              <a:rPr lang="en-US" sz="36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400" dirty="0">
                <a:solidFill>
                  <a:srgbClr val="FFFFFF"/>
                </a:solidFill>
              </a:rPr>
              <a:t>Option Contracts</a:t>
            </a:r>
            <a:br>
              <a:rPr lang="en-US" sz="4400" dirty="0">
                <a:solidFill>
                  <a:srgbClr val="FFFFFF"/>
                </a:solidFill>
              </a:rPr>
            </a:br>
            <a:r>
              <a:rPr lang="en-US" sz="44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a:t>Option Contracts</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dirty="0"/>
              <a:t>Characteristics</a:t>
            </a:r>
            <a:r>
              <a:rPr lang="zh-CN" altLang="en-US" dirty="0"/>
              <a:t>：</a:t>
            </a:r>
            <a:endParaRPr lang="en-US" dirty="0"/>
          </a:p>
          <a:p>
            <a:pPr lvl="1"/>
            <a:r>
              <a:rPr lang="en-US" dirty="0"/>
              <a:t>Options that can be exercised early are referred to as </a:t>
            </a:r>
            <a:r>
              <a:rPr lang="en-US" dirty="0">
                <a:solidFill>
                  <a:srgbClr val="FF0000"/>
                </a:solidFill>
              </a:rPr>
              <a:t>American- style</a:t>
            </a:r>
            <a:r>
              <a:rPr lang="en-US" dirty="0"/>
              <a:t>.</a:t>
            </a:r>
          </a:p>
          <a:p>
            <a:pPr lvl="1"/>
            <a:r>
              <a:rPr lang="en-US" dirty="0"/>
              <a:t>Options that can be exercised only at expiration are referred to as </a:t>
            </a:r>
            <a:r>
              <a:rPr lang="en-US" dirty="0">
                <a:solidFill>
                  <a:srgbClr val="FF0000"/>
                </a:solidFill>
              </a:rPr>
              <a:t>European- style</a:t>
            </a:r>
            <a:r>
              <a:rPr lang="en-US" dirty="0"/>
              <a:t>.</a:t>
            </a:r>
          </a:p>
          <a:p>
            <a:pPr lvl="1"/>
            <a:r>
              <a:rPr lang="en-US" dirty="0"/>
              <a:t>Thus, </a:t>
            </a:r>
            <a:r>
              <a:rPr lang="en-US" dirty="0">
                <a:solidFill>
                  <a:srgbClr val="FF0000"/>
                </a:solidFill>
              </a:rPr>
              <a:t>only the short can default</a:t>
            </a:r>
            <a:r>
              <a:rPr lang="en-US" dirty="0"/>
              <a:t>, which would occur if the long exercises the option and the short fails to do what it is supposed to do.</a:t>
            </a:r>
          </a:p>
          <a:p>
            <a:pPr lvl="1"/>
            <a:r>
              <a:rPr lang="en-US" altLang="zh-CN" dirty="0"/>
              <a:t>This asymmetric payoff profile is a common feature of contingent claims, which are sometimes referred to as </a:t>
            </a:r>
            <a:r>
              <a:rPr lang="en-US" altLang="zh-CN" dirty="0">
                <a:solidFill>
                  <a:srgbClr val="FF0000"/>
                </a:solidFill>
              </a:rPr>
              <a:t>non-linear derivatives</a:t>
            </a:r>
            <a:r>
              <a:rPr lang="en-US" altLang="zh-CN" dirty="0"/>
              <a:t>.</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000" dirty="0"/>
              <a:t>Option Contracts</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1618514112"/>
              </p:ext>
            </p:extLst>
          </p:nvPr>
        </p:nvGraphicFramePr>
        <p:xfrm>
          <a:off x="1023938" y="2286000"/>
          <a:ext cx="9720264" cy="111252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3387439509"/>
                    </a:ext>
                  </a:extLst>
                </a:gridCol>
                <a:gridCol w="2430066">
                  <a:extLst>
                    <a:ext uri="{9D8B030D-6E8A-4147-A177-3AD203B41FA5}">
                      <a16:colId xmlns:a16="http://schemas.microsoft.com/office/drawing/2014/main" val="101453196"/>
                    </a:ext>
                  </a:extLst>
                </a:gridCol>
                <a:gridCol w="2430066">
                  <a:extLst>
                    <a:ext uri="{9D8B030D-6E8A-4147-A177-3AD203B41FA5}">
                      <a16:colId xmlns:a16="http://schemas.microsoft.com/office/drawing/2014/main" val="1958576296"/>
                    </a:ext>
                  </a:extLst>
                </a:gridCol>
                <a:gridCol w="2430066">
                  <a:extLst>
                    <a:ext uri="{9D8B030D-6E8A-4147-A177-3AD203B41FA5}">
                      <a16:colId xmlns:a16="http://schemas.microsoft.com/office/drawing/2014/main" val="2684007679"/>
                    </a:ext>
                  </a:extLst>
                </a:gridCol>
              </a:tblGrid>
              <a:tr h="370840">
                <a:tc>
                  <a:txBody>
                    <a:bodyPr/>
                    <a:lstStyle/>
                    <a:p>
                      <a:endParaRPr lang="en-US" dirty="0"/>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370840">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370840">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200329"/>
          </a:xfrm>
          <a:prstGeom prst="rect">
            <a:avLst/>
          </a:prstGeom>
          <a:noFill/>
        </p:spPr>
        <p:txBody>
          <a:bodyPr wrap="square" rtlCol="0">
            <a:spAutoFit/>
          </a:bodyPr>
          <a:lstStyle/>
          <a:p>
            <a:r>
              <a:rPr lang="en-US" dirty="0">
                <a:solidFill>
                  <a:srgbClr val="FF0000"/>
                </a:solidFill>
              </a:rPr>
              <a:t>In the money(</a:t>
            </a:r>
            <a:r>
              <a:rPr lang="zh-CN" altLang="en-US" dirty="0">
                <a:solidFill>
                  <a:srgbClr val="FF0000"/>
                </a:solidFill>
              </a:rPr>
              <a:t>价内期权，实值期权</a:t>
            </a:r>
            <a:r>
              <a:rPr lang="en-US" dirty="0">
                <a:solidFill>
                  <a:srgbClr val="FF0000"/>
                </a:solidFill>
              </a:rPr>
              <a:t>)</a:t>
            </a:r>
            <a:r>
              <a:rPr lang="en-US" dirty="0"/>
              <a:t>: when the buyer will exercise the option</a:t>
            </a:r>
          </a:p>
          <a:p>
            <a:r>
              <a:rPr lang="en-US" dirty="0">
                <a:solidFill>
                  <a:srgbClr val="FF0000"/>
                </a:solidFill>
              </a:rPr>
              <a:t>Out of the money(</a:t>
            </a:r>
            <a:r>
              <a:rPr lang="zh-CN" altLang="en-US" dirty="0">
                <a:solidFill>
                  <a:srgbClr val="FF0000"/>
                </a:solidFill>
              </a:rPr>
              <a:t>价外期权，虚值期权</a:t>
            </a:r>
            <a:r>
              <a:rPr lang="en-US" dirty="0">
                <a:solidFill>
                  <a:srgbClr val="FF0000"/>
                </a:solidFill>
              </a:rPr>
              <a:t>) </a:t>
            </a:r>
            <a:r>
              <a:rPr lang="en-US" dirty="0"/>
              <a:t>: when the buyer will not exercise the option</a:t>
            </a:r>
          </a:p>
          <a:p>
            <a:r>
              <a:rPr lang="en-US" dirty="0">
                <a:solidFill>
                  <a:srgbClr val="FF0000"/>
                </a:solidFill>
              </a:rPr>
              <a:t>At the money </a:t>
            </a:r>
            <a:r>
              <a:rPr lang="en-US"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a:t>Option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000" dirty="0"/>
              <a:t>Forward Contracts</a:t>
            </a:r>
            <a:br>
              <a:rPr lang="en-US" b="1" i="1" dirty="0"/>
            </a:b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2194483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0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3500"/>
              <a:t>Credit Derivatives</a:t>
            </a:r>
            <a:br>
              <a:rPr lang="en-US" sz="3500"/>
            </a:br>
            <a:br>
              <a:rPr lang="en-US" sz="3500"/>
            </a:br>
            <a:endParaRPr lang="en-US" sz="350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0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a:solidFill>
                  <a:srgbClr val="FFFFFF"/>
                </a:solidFill>
              </a:rPr>
              <a:t>Definition: a credit default swap is a derivative contract between two parties, a credit protection buyer and a credit protection seller,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2084832"/>
            <a:ext cx="5475833" cy="174985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r>
              <a:rPr lang="en-US" sz="2000" dirty="0"/>
              <a:t>Credit spreads depend on the </a:t>
            </a:r>
            <a:r>
              <a:rPr lang="en-US" sz="2000" dirty="0">
                <a:solidFill>
                  <a:srgbClr val="FF0000"/>
                </a:solidFill>
              </a:rPr>
              <a:t>probability of default (POD) </a:t>
            </a:r>
            <a:r>
              <a:rPr lang="en-US" sz="2000" dirty="0"/>
              <a:t>and the </a:t>
            </a:r>
            <a:r>
              <a:rPr lang="en-US" sz="2000" dirty="0">
                <a:solidFill>
                  <a:srgbClr val="FF0000"/>
                </a:solidFill>
              </a:rPr>
              <a:t>loss given default (LGD).</a:t>
            </a:r>
          </a:p>
          <a:p>
            <a:r>
              <a:rPr lang="en-US" sz="2000" dirty="0"/>
              <a:t>This contingent payment equals the issuer </a:t>
            </a:r>
            <a:r>
              <a:rPr lang="en-US" sz="2000" dirty="0">
                <a:solidFill>
                  <a:srgbClr val="FF0000"/>
                </a:solidFill>
              </a:rPr>
              <a:t>loss given default </a:t>
            </a:r>
            <a:r>
              <a:rPr lang="en-US" sz="2000" dirty="0"/>
              <a:t>for the CDS contract notional amount.</a:t>
            </a:r>
          </a:p>
          <a:p>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a:t>practices</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spTree>
    <p:extLst>
      <p:ext uri="{BB962C8B-B14F-4D97-AF65-F5344CB8AC3E}">
        <p14:creationId xmlns:p14="http://schemas.microsoft.com/office/powerpoint/2010/main" val="1546610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Forward Contracts</a:t>
            </a:r>
            <a:br>
              <a:rPr lang="en-US" sz="4800" dirty="0"/>
            </a:br>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2241755" y="2068921"/>
            <a:ext cx="6500825" cy="4567853"/>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dirty="0"/>
              <a:t>Forward Contracts</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dirty="0"/>
              <a:t>Long</a:t>
            </a:r>
            <a:r>
              <a:rPr lang="zh-CN" altLang="en-US" dirty="0"/>
              <a:t> </a:t>
            </a:r>
            <a:r>
              <a:rPr lang="en-US" altLang="zh-CN" dirty="0"/>
              <a:t>Forward Payoff Profile</a:t>
            </a:r>
          </a:p>
          <a:p>
            <a:r>
              <a:rPr lang="en-US" dirty="0"/>
              <a:t>Buyer Payoff = S</a:t>
            </a:r>
            <a:r>
              <a:rPr lang="en-US" baseline="-25000" dirty="0"/>
              <a:t>T</a:t>
            </a:r>
            <a:r>
              <a:rPr lang="en-US" dirty="0"/>
              <a:t>-F</a:t>
            </a:r>
            <a:r>
              <a:rPr lang="en-US" baseline="-25000" dirty="0"/>
              <a:t>0</a:t>
            </a:r>
            <a:r>
              <a:rPr lang="en-US" dirty="0"/>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3615605" cy="333539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000" dirty="0"/>
              <a:t>Characteristics:</a:t>
            </a:r>
          </a:p>
          <a:p>
            <a:pPr lvl="1"/>
            <a:r>
              <a:rPr lang="en-US" sz="2000" dirty="0"/>
              <a:t>An important element of forward contracts is that </a:t>
            </a:r>
            <a:r>
              <a:rPr lang="en-US" sz="2000" dirty="0">
                <a:solidFill>
                  <a:srgbClr val="FF0000"/>
                </a:solidFill>
              </a:rPr>
              <a:t>no money changes </a:t>
            </a:r>
            <a:r>
              <a:rPr lang="en-US" sz="2000" dirty="0"/>
              <a:t>hands between parties when the contract is initiated.  </a:t>
            </a:r>
          </a:p>
          <a:p>
            <a:pPr lvl="1"/>
            <a:r>
              <a:rPr lang="en-US" sz="2000" dirty="0"/>
              <a:t>The long and the short are engaged in a </a:t>
            </a:r>
            <a:r>
              <a:rPr lang="en-US" sz="2000" dirty="0">
                <a:solidFill>
                  <a:srgbClr val="FF0000"/>
                </a:solidFill>
              </a:rPr>
              <a:t>zero- sum game</a:t>
            </a:r>
            <a:r>
              <a:rPr lang="en-US" sz="2000" dirty="0"/>
              <a:t>, which is a type of competition in which one participant’s gains are the other’s losses. </a:t>
            </a:r>
          </a:p>
          <a:p>
            <a:pPr lvl="1"/>
            <a:r>
              <a:rPr lang="en-US" altLang="zh-CN" sz="2000" dirty="0"/>
              <a:t>Forward contracts have </a:t>
            </a:r>
            <a:r>
              <a:rPr lang="en-US" altLang="zh-CN" sz="2000" dirty="0">
                <a:solidFill>
                  <a:srgbClr val="FF0000"/>
                </a:solidFill>
              </a:rPr>
              <a:t>zero value at the start</a:t>
            </a:r>
            <a:r>
              <a:rPr lang="en-US" altLang="zh-CN" sz="2000" dirty="0"/>
              <a:t>.</a:t>
            </a:r>
            <a:endParaRPr lang="en-US" sz="2000" dirty="0"/>
          </a:p>
          <a:p>
            <a:pPr lvl="1"/>
            <a:r>
              <a:rPr lang="en-US" sz="2000" dirty="0"/>
              <a:t>Forward contracts need not specifically settle by delivery of the underlying asset. They can settle by </a:t>
            </a:r>
            <a:r>
              <a:rPr lang="en-US" sz="2000" dirty="0">
                <a:solidFill>
                  <a:srgbClr val="FF0000"/>
                </a:solidFill>
              </a:rPr>
              <a:t>an exchange of cash</a:t>
            </a:r>
            <a:r>
              <a:rPr lang="en-US" sz="2000" dirty="0"/>
              <a:t>. These contracts—called </a:t>
            </a:r>
            <a:r>
              <a:rPr lang="en-US" sz="2000" b="1" dirty="0"/>
              <a:t>non- deliverable forwards </a:t>
            </a:r>
            <a:r>
              <a:rPr lang="en-US" sz="2000" dirty="0"/>
              <a:t>(NDFs), </a:t>
            </a:r>
            <a:r>
              <a:rPr lang="en-US" sz="2000" b="1" dirty="0"/>
              <a:t>cash- settled forwards</a:t>
            </a:r>
            <a:r>
              <a:rPr lang="en-US" sz="2000" dirty="0"/>
              <a:t>, or </a:t>
            </a:r>
            <a:r>
              <a:rPr lang="en-US" sz="2000" b="1" dirty="0"/>
              <a:t>contracts for differences.</a:t>
            </a:r>
          </a:p>
          <a:p>
            <a:pPr lvl="1"/>
            <a:r>
              <a:rPr lang="en-US" sz="2000" dirty="0"/>
              <a:t>The primary purpose of derivatives is for </a:t>
            </a:r>
            <a:r>
              <a:rPr lang="en-US" sz="2000" dirty="0">
                <a:solidFill>
                  <a:srgbClr val="FF0000"/>
                </a:solidFill>
              </a:rPr>
              <a:t>risk management</a:t>
            </a:r>
            <a:r>
              <a:rPr lang="en-US" sz="2000" dirty="0"/>
              <a:t>.</a:t>
            </a:r>
            <a:endParaRPr lang="en-US" sz="2000" b="1" dirty="0"/>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000" dirty="0"/>
              <a:t>Forward Contracts</a:t>
            </a:r>
            <a:br>
              <a:rPr lang="en-US" altLang="zh-CN" sz="4000" dirty="0"/>
            </a:br>
            <a:r>
              <a:rPr lang="en-US" altLang="zh-CN" sz="4000" dirty="0"/>
              <a:t>example</a:t>
            </a:r>
            <a:endParaRPr kumimoji="1" lang="zh-CN" altLang="en-US" sz="40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b="1" dirty="0"/>
              <a:t>Forward Gold Purchase </a:t>
            </a:r>
            <a:endParaRPr lang="en" altLang="zh-CN" dirty="0"/>
          </a:p>
          <a:p>
            <a:r>
              <a:rPr lang="en" altLang="zh-CN" dirty="0"/>
              <a:t>An investor, </a:t>
            </a:r>
            <a:r>
              <a:rPr lang="en" altLang="zh-CN" dirty="0" err="1"/>
              <a:t>Procam</a:t>
            </a:r>
            <a:r>
              <a:rPr lang="en" altLang="zh-CN" dirty="0"/>
              <a:t> Investments, enters a cash-settled forward contract with a financial intermediary to buy 100 ounces of gold at a forward price, F0(T), of $1,792.13 per ounce in three months. </a:t>
            </a:r>
          </a:p>
          <a:p>
            <a:r>
              <a:rPr lang="en" altLang="zh-CN" b="1" dirty="0"/>
              <a:t>Today’s spot gold price (</a:t>
            </a:r>
            <a:r>
              <a:rPr lang="en" altLang="zh-CN" b="1" i="1" dirty="0"/>
              <a:t>S</a:t>
            </a:r>
            <a:r>
              <a:rPr lang="en" altLang="zh-CN" b="1" dirty="0"/>
              <a:t>0) is $1,770 per ounce. </a:t>
            </a:r>
          </a:p>
          <a:p>
            <a:r>
              <a:rPr lang="en" altLang="zh-CN" b="1" dirty="0"/>
              <a:t>At contract maturity, the gold price (</a:t>
            </a:r>
            <a:r>
              <a:rPr lang="en" altLang="zh-CN" b="1" i="1" dirty="0"/>
              <a:t>ST</a:t>
            </a:r>
            <a:r>
              <a:rPr lang="en" altLang="zh-CN" b="1"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B55EFD74-13F5-4CFD-98D6-26B8DE553F12}"/>
              </a:ext>
            </a:extLst>
          </p:cNvPr>
          <p:cNvSpPr>
            <a:spLocks noGrp="1"/>
          </p:cNvSpPr>
          <p:nvPr>
            <p:ph idx="1"/>
          </p:nvPr>
        </p:nvSpPr>
        <p:spPr/>
        <p:txBody>
          <a:bodyPr/>
          <a:lstStyle/>
          <a:p>
            <a:r>
              <a:rPr lang="en-US" dirty="0"/>
              <a:t>A swap contract is an agreement between two parties to exchange a series of future cash flows, while a forward contract is an agreement for a single exchange of value at a later date.</a:t>
            </a:r>
          </a:p>
          <a:p>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a:p>
            <a:r>
              <a:rPr lang="en-US" dirty="0"/>
              <a:t>FRA has a single settlement, which occurs at the </a:t>
            </a:r>
            <a:r>
              <a:rPr lang="en-US" dirty="0">
                <a:solidFill>
                  <a:srgbClr val="FF0000"/>
                </a:solidFill>
              </a:rPr>
              <a:t>beginning of an interest period</a:t>
            </a:r>
            <a:r>
              <a:rPr lang="en-US" dirty="0"/>
              <a:t>, while a standard swap has periodic settlements, which occur </a:t>
            </a:r>
            <a:r>
              <a:rPr lang="en-US" dirty="0">
                <a:solidFill>
                  <a:srgbClr val="FF0000"/>
                </a:solidFill>
              </a:rPr>
              <a:t>at the end of each respective period</a:t>
            </a:r>
            <a:r>
              <a:rPr lang="en-US" dirty="0"/>
              <a:t>.</a:t>
            </a:r>
          </a:p>
          <a:p>
            <a:endParaRPr lang="en-US" dirty="0"/>
          </a:p>
          <a:p>
            <a:endParaRPr lang="en-US" dirty="0"/>
          </a:p>
        </p:txBody>
      </p:sp>
    </p:spTree>
    <p:extLst>
      <p:ext uri="{BB962C8B-B14F-4D97-AF65-F5344CB8AC3E}">
        <p14:creationId xmlns:p14="http://schemas.microsoft.com/office/powerpoint/2010/main" val="2154354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p:txBody>
          <a:bodyPr>
            <a:normAutofit/>
          </a:bodyPr>
          <a:lstStyle/>
          <a:p>
            <a:r>
              <a:rPr lang="en-US" sz="4400" dirty="0"/>
              <a:t>Pricing and valuation of swap</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p:txBody>
              <a:bodyPr>
                <a:normAutofit fontScale="92500" lnSpcReduction="10000"/>
              </a:bodyPr>
              <a:lstStyle/>
              <a:p>
                <a:r>
                  <a:rPr lang="en-US" dirty="0">
                    <a:latin typeface="Trebuchet MS" panose="020B0603020202020204" pitchFamily="34" charset="0"/>
                  </a:rPr>
                  <a:t>∑ PV OF FLOATING = ∑ PV OF FIXED</a:t>
                </a:r>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𝐼𝐹𝑅</m:t>
                        </m:r>
                        <m:r>
                          <a:rPr lang="en-US" b="0" i="1" baseline="-25000" smtClean="0">
                            <a:latin typeface="Cambria Math" panose="02040503050406030204" pitchFamily="18" charset="0"/>
                          </a:rPr>
                          <m:t>0,1</m:t>
                        </m:r>
                      </m:num>
                      <m:den>
                        <m:r>
                          <a:rPr lang="en-US" b="0" i="1" smtClean="0">
                            <a:latin typeface="Cambria Math" panose="02040503050406030204" pitchFamily="18" charset="0"/>
                          </a:rPr>
                          <m:t>(1+</m:t>
                        </m:r>
                        <m:r>
                          <a:rPr lang="en-US" b="0" i="1" smtClean="0">
                            <a:latin typeface="Cambria Math" panose="02040503050406030204" pitchFamily="18" charset="0"/>
                          </a:rPr>
                          <m:t>𝑍</m:t>
                        </m:r>
                        <m:r>
                          <a:rPr lang="en-US" b="0" i="1" baseline="-25000" smtClean="0">
                            <a:latin typeface="Cambria Math" panose="02040503050406030204" pitchFamily="18" charset="0"/>
                          </a:rPr>
                          <m:t>1</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𝐼𝐹𝑅</m:t>
                        </m:r>
                        <m:r>
                          <a:rPr lang="en-US" b="0" i="1" baseline="-25000" smtClean="0">
                            <a:latin typeface="Cambria Math" panose="02040503050406030204" pitchFamily="18" charset="0"/>
                          </a:rPr>
                          <m:t>1,1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𝑍</m:t>
                            </m:r>
                            <m:r>
                              <a:rPr lang="en-US" b="0" i="1" baseline="-25000" smtClean="0">
                                <a:latin typeface="Cambria Math" panose="02040503050406030204" pitchFamily="18" charset="0"/>
                              </a:rPr>
                              <m:t>2</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𝐼𝐹𝑅</m:t>
                        </m:r>
                        <m:r>
                          <a:rPr lang="en-US" b="0" i="1" baseline="-25000" smtClean="0">
                            <a:latin typeface="Cambria Math" panose="02040503050406030204" pitchFamily="18" charset="0"/>
                          </a:rPr>
                          <m:t>2,1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𝑍</m:t>
                            </m:r>
                            <m:r>
                              <a:rPr lang="en-US" b="0" i="1" baseline="-25000" smtClean="0">
                                <a:latin typeface="Cambria Math" panose="02040503050406030204" pitchFamily="18" charset="0"/>
                              </a:rPr>
                              <m:t>3</m:t>
                            </m:r>
                          </m:e>
                        </m:d>
                        <m:r>
                          <a:rPr lang="en-US" b="0" i="1" baseline="30000" smtClean="0">
                            <a:latin typeface="Cambria Math" panose="02040503050406030204" pitchFamily="18" charset="0"/>
                          </a:rPr>
                          <m:t>3</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𝑆𝑊𝐴𝑃</m:t>
                        </m:r>
                        <m:r>
                          <a:rPr lang="en-US" b="0" i="1" smtClean="0">
                            <a:latin typeface="Cambria Math" panose="02040503050406030204" pitchFamily="18" charset="0"/>
                          </a:rPr>
                          <m:t> </m:t>
                        </m:r>
                        <m:r>
                          <a:rPr lang="en-US" b="0" i="1" smtClean="0">
                            <a:latin typeface="Cambria Math" panose="02040503050406030204" pitchFamily="18" charset="0"/>
                          </a:rPr>
                          <m:t>𝑅𝐴𝑇𝐸</m:t>
                        </m:r>
                      </m:num>
                      <m:den>
                        <m:r>
                          <a:rPr lang="en-US" b="0" i="1" smtClean="0">
                            <a:latin typeface="Cambria Math" panose="02040503050406030204" pitchFamily="18" charset="0"/>
                          </a:rPr>
                          <m:t>(1+</m:t>
                        </m:r>
                        <m:r>
                          <a:rPr lang="en-US" b="0" i="1" smtClean="0">
                            <a:latin typeface="Cambria Math" panose="02040503050406030204" pitchFamily="18" charset="0"/>
                          </a:rPr>
                          <m:t>𝑍</m:t>
                        </m:r>
                        <m:r>
                          <a:rPr lang="en-US" b="0" i="1" baseline="-25000" smtClean="0">
                            <a:latin typeface="Cambria Math" panose="02040503050406030204" pitchFamily="18" charset="0"/>
                          </a:rPr>
                          <m:t>1</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𝑆𝑊𝐴𝑃</m:t>
                        </m:r>
                        <m:r>
                          <a:rPr lang="en-US" b="0" i="1" smtClean="0">
                            <a:latin typeface="Cambria Math" panose="02040503050406030204" pitchFamily="18" charset="0"/>
                          </a:rPr>
                          <m:t> </m:t>
                        </m:r>
                        <m:r>
                          <a:rPr lang="en-US" b="0" i="1" smtClean="0">
                            <a:latin typeface="Cambria Math" panose="02040503050406030204" pitchFamily="18" charset="0"/>
                          </a:rPr>
                          <m:t>𝑅𝐴𝑇𝐸</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𝑍</m:t>
                            </m:r>
                            <m:r>
                              <a:rPr lang="en-US" b="0" i="1" baseline="-25000" smtClean="0">
                                <a:latin typeface="Cambria Math" panose="02040503050406030204" pitchFamily="18" charset="0"/>
                              </a:rPr>
                              <m:t>2</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𝑆𝑊𝐴𝑃</m:t>
                        </m:r>
                        <m:r>
                          <a:rPr lang="en-US" b="0" i="1" smtClean="0">
                            <a:latin typeface="Cambria Math" panose="02040503050406030204" pitchFamily="18" charset="0"/>
                          </a:rPr>
                          <m:t> </m:t>
                        </m:r>
                        <m:r>
                          <a:rPr lang="en-US" b="0" i="1" smtClean="0">
                            <a:latin typeface="Cambria Math" panose="02040503050406030204" pitchFamily="18" charset="0"/>
                          </a:rPr>
                          <m:t>𝑅𝐴𝑇𝐸</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𝑍</m:t>
                            </m:r>
                            <m:r>
                              <a:rPr lang="en-US" b="0" i="1" baseline="-25000" smtClean="0">
                                <a:latin typeface="Cambria Math" panose="02040503050406030204" pitchFamily="18" charset="0"/>
                              </a:rPr>
                              <m:t>3</m:t>
                            </m:r>
                          </m:e>
                        </m:d>
                        <m:r>
                          <a:rPr lang="en-US" b="0" i="1" baseline="30000" smtClean="0">
                            <a:latin typeface="Cambria Math" panose="02040503050406030204" pitchFamily="18" charset="0"/>
                          </a:rPr>
                          <m:t>3</m:t>
                        </m:r>
                      </m:den>
                    </m:f>
                  </m:oMath>
                </a14:m>
                <a:endParaRPr lang="en-US" dirty="0"/>
              </a:p>
              <a:p>
                <a:r>
                  <a:rPr lang="en-US" dirty="0"/>
                  <a:t>Swap rate=3.9641%</a:t>
                </a:r>
              </a:p>
              <a:p>
                <a:r>
                  <a:rPr lang="en-US" dirty="0"/>
                  <a:t>The three-year swap rate of 3.9641% may be interpreted as a multiperiod breakeven rate at which an investor would be indifferent to</a:t>
                </a:r>
              </a:p>
              <a:p>
                <a:r>
                  <a:rPr lang="en-US" dirty="0"/>
                  <a:t>■ </a:t>
                </a:r>
                <a:r>
                  <a:rPr lang="en-US" i="1" dirty="0"/>
                  <a:t>paying </a:t>
                </a:r>
                <a:r>
                  <a:rPr lang="en-US" dirty="0"/>
                  <a:t>the fixed swap rate and </a:t>
                </a:r>
                <a:r>
                  <a:rPr lang="en-US" i="1" dirty="0"/>
                  <a:t>receiving </a:t>
                </a:r>
                <a:r>
                  <a:rPr lang="en-US" dirty="0"/>
                  <a:t>the respective forward rates or</a:t>
                </a:r>
              </a:p>
              <a:p>
                <a:r>
                  <a:rPr lang="en-US" dirty="0"/>
                  <a:t>■ </a:t>
                </a:r>
                <a:r>
                  <a:rPr lang="en-US" i="1" dirty="0"/>
                  <a:t>receiving </a:t>
                </a:r>
                <a:r>
                  <a:rPr lang="en-US" dirty="0"/>
                  <a:t>the fixed swap rate and </a:t>
                </a:r>
                <a:r>
                  <a:rPr lang="en-US" i="1" dirty="0"/>
                  <a:t>paying </a:t>
                </a:r>
                <a:r>
                  <a:rPr lang="en-US" dirty="0"/>
                  <a:t>the respective forward rates.</a:t>
                </a:r>
              </a:p>
              <a:p>
                <a:r>
                  <a:rPr lang="en-US" dirty="0"/>
                  <a:t>We may think of the fixed swap rate as an internal rate of return on the implied forward rates through the maturity of the swap as of t = 0.</a:t>
                </a:r>
              </a:p>
              <a:p>
                <a:r>
                  <a:rPr lang="en-US" dirty="0"/>
                  <a:t> </a:t>
                </a:r>
              </a:p>
            </p:txBody>
          </p:sp>
        </mc:Choice>
        <mc:Fallback>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blipFill>
                <a:blip r:embed="rId2"/>
                <a:stretch>
                  <a:fillRect l="-188" t="-2424" r="-690"/>
                </a:stretch>
              </a:blipFill>
            </p:spPr>
            <p:txBody>
              <a:bodyPr/>
              <a:lstStyle/>
              <a:p>
                <a:r>
                  <a:rPr lang="en-US">
                    <a:noFill/>
                  </a:rPr>
                  <a:t> </a:t>
                </a:r>
              </a:p>
            </p:txBody>
          </p:sp>
        </mc:Fallback>
      </mc:AlternateContent>
    </p:spTree>
    <p:extLst>
      <p:ext uri="{BB962C8B-B14F-4D97-AF65-F5344CB8AC3E}">
        <p14:creationId xmlns:p14="http://schemas.microsoft.com/office/powerpoint/2010/main" val="1252134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p:txBody>
          <a:bodyPr/>
          <a:lstStyle/>
          <a:p>
            <a:r>
              <a:rPr lang="en-US" dirty="0"/>
              <a:t>Derivative end users, such as issuers and investors, tend to use swaps more often than individual interest rate forward contracts for a number of reasons. For</a:t>
            </a:r>
            <a:r>
              <a:rPr lang="zh-CN" altLang="en-US" dirty="0"/>
              <a:t> </a:t>
            </a:r>
            <a:r>
              <a:rPr lang="en-US" dirty="0"/>
              <a:t>example, the ability to </a:t>
            </a:r>
            <a:r>
              <a:rPr lang="en-US" dirty="0">
                <a:solidFill>
                  <a:srgbClr val="FF0000"/>
                </a:solidFill>
              </a:rPr>
              <a:t>match cash flows of underlying assets or liabilities </a:t>
            </a:r>
            <a:r>
              <a:rPr lang="en-US" dirty="0"/>
              <a:t>allows issuers to transform their exposure profile.</a:t>
            </a:r>
          </a:p>
          <a:p>
            <a:r>
              <a:rPr lang="en-US" dirty="0"/>
              <a:t>Under the swap arrangement, </a:t>
            </a:r>
            <a:r>
              <a:rPr lang="en-US" dirty="0" err="1"/>
              <a:t>Esterr</a:t>
            </a:r>
            <a:r>
              <a:rPr lang="en-US" dirty="0"/>
              <a:t> can fix its interest expense for the term loan and avoids the administrative burden of multiple forward contracts at different forward rates.</a:t>
            </a:r>
          </a:p>
          <a:p>
            <a:endParaRPr lang="en-US"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4495799" y="4502727"/>
            <a:ext cx="2043545" cy="2759219"/>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p:txBody>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increase portfolio duration by entering this position in a swap contract fixed rate receiver (floating rate payer)</a:t>
            </a:r>
          </a:p>
          <a:p>
            <a:endParaRPr lang="en-US" dirty="0"/>
          </a:p>
        </p:txBody>
      </p:sp>
    </p:spTree>
    <p:extLst>
      <p:ext uri="{BB962C8B-B14F-4D97-AF65-F5344CB8AC3E}">
        <p14:creationId xmlns:p14="http://schemas.microsoft.com/office/powerpoint/2010/main" val="2945904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p:txBody>
          <a:bodyPr/>
          <a:lstStyle/>
          <a:p>
            <a:r>
              <a:rPr lang="en-US" dirty="0"/>
              <a:t>Fixed rate payer(floating rate </a:t>
            </a:r>
            <a:r>
              <a:rPr lang="en-US"/>
              <a:t>receiver):</a:t>
            </a:r>
            <a:endParaRPr lang="en-US" dirty="0"/>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Tree>
    <p:extLst>
      <p:ext uri="{BB962C8B-B14F-4D97-AF65-F5344CB8AC3E}">
        <p14:creationId xmlns:p14="http://schemas.microsoft.com/office/powerpoint/2010/main" val="19535665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124B-F8B1-44FB-B9D6-3239CDA95508}"/>
              </a:ext>
            </a:extLst>
          </p:cNvPr>
          <p:cNvSpPr>
            <a:spLocks noGrp="1"/>
          </p:cNvSpPr>
          <p:nvPr>
            <p:ph type="title"/>
          </p:nvPr>
        </p:nvSpPr>
        <p:spPr/>
        <p:txBody>
          <a:bodyPr>
            <a:normAutofit fontScale="90000"/>
          </a:bodyPr>
          <a:lstStyle/>
          <a:p>
            <a:r>
              <a:rPr lang="en-US" altLang="zh-CN" sz="4400" dirty="0"/>
              <a:t>Classification </a:t>
            </a:r>
            <a:r>
              <a:rPr lang="en-US" sz="4400" dirty="0"/>
              <a:t>of derivatives</a:t>
            </a:r>
            <a:br>
              <a:rPr lang="en-US" dirty="0"/>
            </a:br>
            <a:r>
              <a:rPr lang="en-US" dirty="0"/>
              <a:t>Forward commitments and contingent claims</a:t>
            </a:r>
          </a:p>
        </p:txBody>
      </p:sp>
      <p:sp>
        <p:nvSpPr>
          <p:cNvPr id="3" name="Content Placeholder 2">
            <a:extLst>
              <a:ext uri="{FF2B5EF4-FFF2-40B4-BE49-F238E27FC236}">
                <a16:creationId xmlns:a16="http://schemas.microsoft.com/office/drawing/2014/main" id="{AEE854A1-1496-4876-AC8F-11F97047424B}"/>
              </a:ext>
            </a:extLst>
          </p:cNvPr>
          <p:cNvSpPr>
            <a:spLocks noGrp="1"/>
          </p:cNvSpPr>
          <p:nvPr>
            <p:ph idx="1"/>
          </p:nvPr>
        </p:nvSpPr>
        <p:spPr/>
        <p:txBody>
          <a:bodyPr/>
          <a:lstStyle/>
          <a:p>
            <a:r>
              <a:rPr lang="en-US" sz="2800" dirty="0"/>
              <a:t>Forward commitments</a:t>
            </a:r>
          </a:p>
          <a:p>
            <a:pPr lvl="1"/>
            <a:r>
              <a:rPr lang="en-US" sz="1800" dirty="0">
                <a:solidFill>
                  <a:schemeClr val="tx1"/>
                </a:solidFill>
              </a:rPr>
              <a:t>Forward</a:t>
            </a:r>
          </a:p>
          <a:p>
            <a:pPr lvl="1"/>
            <a:r>
              <a:rPr lang="en-US" sz="1800" dirty="0"/>
              <a:t>Futures</a:t>
            </a:r>
          </a:p>
          <a:p>
            <a:pPr lvl="1"/>
            <a:r>
              <a:rPr lang="en-US" sz="1800" dirty="0"/>
              <a:t>Swap</a:t>
            </a:r>
          </a:p>
          <a:p>
            <a:r>
              <a:rPr lang="en-US" sz="2800" dirty="0"/>
              <a:t>Contingent claims</a:t>
            </a:r>
          </a:p>
          <a:p>
            <a:pPr lvl="1"/>
            <a:r>
              <a:rPr lang="en-US" sz="1800" dirty="0"/>
              <a:t>Option</a:t>
            </a:r>
          </a:p>
          <a:p>
            <a:pPr lvl="1"/>
            <a:r>
              <a:rPr lang="en-US" sz="1800" dirty="0"/>
              <a:t>Credit Default Swap</a:t>
            </a:r>
          </a:p>
        </p:txBody>
      </p:sp>
    </p:spTree>
    <p:extLst>
      <p:ext uri="{BB962C8B-B14F-4D97-AF65-F5344CB8AC3E}">
        <p14:creationId xmlns:p14="http://schemas.microsoft.com/office/powerpoint/2010/main" val="35484638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82C3-1713-4158-BD07-C849C3C4CC28}"/>
              </a:ext>
            </a:extLst>
          </p:cNvPr>
          <p:cNvSpPr>
            <a:spLocks noGrp="1"/>
          </p:cNvSpPr>
          <p:nvPr>
            <p:ph type="title"/>
          </p:nvPr>
        </p:nvSpPr>
        <p:spPr/>
        <p:txBody>
          <a:bodyPr>
            <a:normAutofit fontScale="90000"/>
          </a:bodyPr>
          <a:lstStyle/>
          <a:p>
            <a:r>
              <a:rPr lang="en-US" altLang="zh-CN" sz="4000" dirty="0"/>
              <a:t>Classification</a:t>
            </a:r>
            <a:r>
              <a:rPr lang="en-US" sz="4000" dirty="0"/>
              <a:t> 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AF25ED95-A7A6-4FF7-B6AE-E00C8A4243CE}"/>
              </a:ext>
            </a:extLst>
          </p:cNvPr>
          <p:cNvSpPr>
            <a:spLocks noGrp="1"/>
          </p:cNvSpPr>
          <p:nvPr>
            <p:ph idx="1"/>
          </p:nvPr>
        </p:nvSpPr>
        <p:spPr/>
        <p:txBody>
          <a:bodyPr/>
          <a:lstStyle/>
          <a:p>
            <a:r>
              <a:rPr lang="en-US" sz="2800" dirty="0"/>
              <a:t>Over-the-counter market</a:t>
            </a:r>
          </a:p>
          <a:p>
            <a:pPr lvl="1"/>
            <a:r>
              <a:rPr lang="en-US" sz="1800" dirty="0"/>
              <a:t>Forward</a:t>
            </a:r>
          </a:p>
          <a:p>
            <a:pPr lvl="1"/>
            <a:r>
              <a:rPr lang="en-US" sz="1800" dirty="0"/>
              <a:t>Swap</a:t>
            </a:r>
          </a:p>
          <a:p>
            <a:pPr lvl="1"/>
            <a:r>
              <a:rPr lang="en-US" sz="1800" dirty="0"/>
              <a:t>Option</a:t>
            </a:r>
          </a:p>
          <a:p>
            <a:r>
              <a:rPr lang="en-US" sz="2800" dirty="0"/>
              <a:t>Exchange-traded market</a:t>
            </a:r>
          </a:p>
          <a:p>
            <a:pPr lvl="1"/>
            <a:r>
              <a:rPr lang="en-US" sz="1800" dirty="0"/>
              <a:t>Futures</a:t>
            </a:r>
          </a:p>
          <a:p>
            <a:pPr lvl="1"/>
            <a:r>
              <a:rPr lang="en-US" sz="1800" dirty="0"/>
              <a:t>Option</a:t>
            </a:r>
          </a:p>
          <a:p>
            <a:endParaRPr lang="en-US" dirty="0"/>
          </a:p>
        </p:txBody>
      </p:sp>
    </p:spTree>
    <p:extLst>
      <p:ext uri="{BB962C8B-B14F-4D97-AF65-F5344CB8AC3E}">
        <p14:creationId xmlns:p14="http://schemas.microsoft.com/office/powerpoint/2010/main" val="20631237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868E-9E09-460D-AFC5-F06FE734B18C}"/>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8C312896-34F4-450C-92F0-CAD934A523A3}"/>
              </a:ext>
            </a:extLst>
          </p:cNvPr>
          <p:cNvSpPr>
            <a:spLocks noGrp="1"/>
          </p:cNvSpPr>
          <p:nvPr>
            <p:ph idx="1"/>
          </p:nvPr>
        </p:nvSpPr>
        <p:spPr/>
        <p:txBody>
          <a:bodyPr>
            <a:normAutofit/>
          </a:bodyPr>
          <a:lstStyle/>
          <a:p>
            <a:r>
              <a:rPr lang="en-US" sz="2800" dirty="0"/>
              <a:t>Exchange-traded derivative market</a:t>
            </a:r>
          </a:p>
          <a:p>
            <a:r>
              <a:rPr lang="en-US" dirty="0"/>
              <a:t>characteristics</a:t>
            </a:r>
          </a:p>
          <a:p>
            <a:pPr lvl="1"/>
            <a:r>
              <a:rPr lang="en-US" dirty="0"/>
              <a:t>Standardized	</a:t>
            </a:r>
          </a:p>
          <a:p>
            <a:pPr lvl="1"/>
            <a:r>
              <a:rPr lang="en-US" dirty="0"/>
              <a:t>More liquid</a:t>
            </a:r>
          </a:p>
          <a:p>
            <a:pPr lvl="1"/>
            <a:r>
              <a:rPr lang="en-US" dirty="0"/>
              <a:t>Market makers and speculators</a:t>
            </a:r>
          </a:p>
          <a:p>
            <a:pPr lvl="1"/>
            <a:r>
              <a:rPr lang="en-US" dirty="0"/>
              <a:t>Clear and settle all contracts overnight</a:t>
            </a:r>
          </a:p>
          <a:p>
            <a:pPr lvl="1"/>
            <a:r>
              <a:rPr lang="en-US" dirty="0"/>
              <a:t>Credit guarantee</a:t>
            </a:r>
          </a:p>
          <a:p>
            <a:pPr lvl="1"/>
            <a:r>
              <a:rPr lang="en-US" dirty="0"/>
              <a:t>Transparency(regulatory bodies)</a:t>
            </a:r>
          </a:p>
          <a:p>
            <a:pPr lvl="1"/>
            <a:r>
              <a:rPr lang="en-US" dirty="0"/>
              <a:t>Loss of privacy and flexibility</a:t>
            </a:r>
          </a:p>
          <a:p>
            <a:endParaRPr lang="en-US" dirty="0"/>
          </a:p>
          <a:p>
            <a:endParaRPr lang="en-US" dirty="0"/>
          </a:p>
        </p:txBody>
      </p:sp>
    </p:spTree>
    <p:extLst>
      <p:ext uri="{BB962C8B-B14F-4D97-AF65-F5344CB8AC3E}">
        <p14:creationId xmlns:p14="http://schemas.microsoft.com/office/powerpoint/2010/main" val="1080345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lstStyle/>
          <a:p>
            <a:r>
              <a:rPr lang="en-US" altLang="zh-CN" dirty="0"/>
              <a:t>Forward Contracts</a:t>
            </a:r>
            <a:br>
              <a:rPr lang="en-US" altLang="zh-CN" dirty="0"/>
            </a:br>
            <a:r>
              <a:rPr lang="en-US" altLang="zh-CN" dirty="0"/>
              <a:t>practice</a:t>
            </a:r>
            <a:endParaRPr kumimoji="1" lang="zh-CN" altLang="en-US"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ACD3-97F2-43B1-8933-4B82D4F11644}"/>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487D91EC-818A-4A4E-B004-E96C0A6F64DC}"/>
              </a:ext>
            </a:extLst>
          </p:cNvPr>
          <p:cNvSpPr>
            <a:spLocks noGrp="1"/>
          </p:cNvSpPr>
          <p:nvPr>
            <p:ph idx="1"/>
          </p:nvPr>
        </p:nvSpPr>
        <p:spPr/>
        <p:txBody>
          <a:bodyPr/>
          <a:lstStyle/>
          <a:p>
            <a:r>
              <a:rPr lang="en-US" sz="2800" dirty="0"/>
              <a:t>Over-the-counter derivative market</a:t>
            </a:r>
          </a:p>
          <a:p>
            <a:r>
              <a:rPr lang="en-US" dirty="0"/>
              <a:t>characteristics</a:t>
            </a:r>
          </a:p>
          <a:p>
            <a:pPr lvl="1"/>
            <a:r>
              <a:rPr lang="en-US" dirty="0"/>
              <a:t>Customization</a:t>
            </a:r>
          </a:p>
          <a:p>
            <a:pPr lvl="1"/>
            <a:r>
              <a:rPr lang="en-US" dirty="0"/>
              <a:t>More flexible</a:t>
            </a:r>
          </a:p>
          <a:p>
            <a:pPr lvl="1"/>
            <a:r>
              <a:rPr lang="en-US" dirty="0"/>
              <a:t>Lower degree of regulation</a:t>
            </a:r>
          </a:p>
          <a:p>
            <a:pPr lvl="1"/>
            <a:r>
              <a:rPr lang="en-US" dirty="0"/>
              <a:t>Retain a degree of privacy with lower transparency</a:t>
            </a:r>
          </a:p>
          <a:p>
            <a:pPr lvl="1"/>
            <a:endParaRPr lang="en-US" dirty="0"/>
          </a:p>
          <a:p>
            <a:endParaRPr lang="en-US" dirty="0"/>
          </a:p>
        </p:txBody>
      </p:sp>
    </p:spTree>
    <p:extLst>
      <p:ext uri="{BB962C8B-B14F-4D97-AF65-F5344CB8AC3E}">
        <p14:creationId xmlns:p14="http://schemas.microsoft.com/office/powerpoint/2010/main" val="7366146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1E7E-561B-4C61-8404-6C29256855A2}"/>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CFF1D1EF-7E0F-48EE-98B9-A11615480828}"/>
              </a:ext>
            </a:extLst>
          </p:cNvPr>
          <p:cNvSpPr>
            <a:spLocks noGrp="1"/>
          </p:cNvSpPr>
          <p:nvPr>
            <p:ph idx="1"/>
          </p:nvPr>
        </p:nvSpPr>
        <p:spPr/>
        <p:txBody>
          <a:bodyPr>
            <a:normAutofit/>
          </a:bodyPr>
          <a:lstStyle/>
          <a:p>
            <a:r>
              <a:rPr lang="en-US" dirty="0"/>
              <a:t>1.Which of the following is not a forward commitment?</a:t>
            </a:r>
          </a:p>
          <a:p>
            <a:pPr lvl="1"/>
            <a:r>
              <a:rPr lang="en-US" dirty="0"/>
              <a:t>A An agreement to take out a loan at a future date at a specific rate</a:t>
            </a:r>
          </a:p>
          <a:p>
            <a:pPr lvl="1"/>
            <a:r>
              <a:rPr lang="en-US" dirty="0"/>
              <a:t>B An offer of employment that must be accepted or rejected in two weeks</a:t>
            </a:r>
          </a:p>
          <a:p>
            <a:pPr lvl="1"/>
            <a:r>
              <a:rPr lang="en-US" dirty="0"/>
              <a:t>C An agreement to lease a piece of machinery for one year with a series of fixed monthly payments</a:t>
            </a:r>
          </a:p>
          <a:p>
            <a:r>
              <a:rPr lang="en-US" dirty="0"/>
              <a:t>2.Which of the following statements is true about contingent claims?</a:t>
            </a:r>
          </a:p>
          <a:p>
            <a:pPr lvl="1"/>
            <a:r>
              <a:rPr lang="en-US" dirty="0"/>
              <a:t>A Either party can default to the other.</a:t>
            </a:r>
          </a:p>
          <a:p>
            <a:pPr lvl="1"/>
            <a:r>
              <a:rPr lang="en-US" dirty="0"/>
              <a:t>B The payoffs are linearly related to the performance of the underlying.</a:t>
            </a:r>
          </a:p>
          <a:p>
            <a:pPr lvl="1"/>
            <a:r>
              <a:rPr lang="en-US" dirty="0"/>
              <a:t>C The most the long can lose is the amount paid for the contingent claim.</a:t>
            </a:r>
          </a:p>
        </p:txBody>
      </p:sp>
    </p:spTree>
    <p:extLst>
      <p:ext uri="{BB962C8B-B14F-4D97-AF65-F5344CB8AC3E}">
        <p14:creationId xmlns:p14="http://schemas.microsoft.com/office/powerpoint/2010/main" val="16574399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3.Which of the following characteristics is not associated with exchange-traded derivatives?</a:t>
            </a:r>
          </a:p>
          <a:p>
            <a:pPr lvl="1"/>
            <a:r>
              <a:rPr lang="en-US" dirty="0"/>
              <a:t>A Margin or performance bonds are required.</a:t>
            </a:r>
          </a:p>
          <a:p>
            <a:pPr lvl="1"/>
            <a:r>
              <a:rPr lang="en-US" dirty="0"/>
              <a:t>B The exchange guarantees all payments in the event of default.</a:t>
            </a:r>
          </a:p>
          <a:p>
            <a:pPr lvl="1"/>
            <a:r>
              <a:rPr lang="en-US" dirty="0"/>
              <a:t>C All terms except the price are customized to the parties’ individual needs.</a:t>
            </a:r>
          </a:p>
          <a:p>
            <a:r>
              <a:rPr lang="en-US" dirty="0"/>
              <a:t>4.Which of the following characteristics is associated with over- the- counter derivatives?</a:t>
            </a:r>
          </a:p>
          <a:p>
            <a:pPr lvl="1"/>
            <a:r>
              <a:rPr lang="en-US" dirty="0"/>
              <a:t>A Trading occurs in a central location.</a:t>
            </a:r>
          </a:p>
          <a:p>
            <a:pPr lvl="1"/>
            <a:r>
              <a:rPr lang="en-US" dirty="0"/>
              <a:t>B They are more regulated than exchange- listed derivatives.</a:t>
            </a:r>
          </a:p>
          <a:p>
            <a:pPr lvl="1"/>
            <a:r>
              <a:rPr lang="en-US" dirty="0"/>
              <a:t>C They are less transparent than exchange- listed derivatives.</a:t>
            </a:r>
          </a:p>
        </p:txBody>
      </p:sp>
    </p:spTree>
    <p:extLst>
      <p:ext uri="{BB962C8B-B14F-4D97-AF65-F5344CB8AC3E}">
        <p14:creationId xmlns:p14="http://schemas.microsoft.com/office/powerpoint/2010/main" val="31212917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5.Market makers earn a profit in both exchange and over- the- counter derivatives markets by:</a:t>
            </a:r>
          </a:p>
          <a:p>
            <a:pPr lvl="1"/>
            <a:r>
              <a:rPr lang="en-US" dirty="0"/>
              <a:t>A charging a commission on each trade.</a:t>
            </a:r>
          </a:p>
          <a:p>
            <a:pPr lvl="1"/>
            <a:r>
              <a:rPr lang="en-US" dirty="0"/>
              <a:t>B a combination of commissions and markups.</a:t>
            </a:r>
          </a:p>
          <a:p>
            <a:pPr lvl="1"/>
            <a:r>
              <a:rPr lang="en-US" dirty="0"/>
              <a:t>C buying at one price, selling at a higher price, and hedging any risk.</a:t>
            </a:r>
          </a:p>
          <a:p>
            <a:r>
              <a:rPr lang="en-US" dirty="0"/>
              <a:t>6.Which of the following statements most accurately describes exchange-traded derivatives relative to over- the- counter derivatives? Exchange-traded derivatives are more likely to have:</a:t>
            </a:r>
          </a:p>
          <a:p>
            <a:pPr lvl="1"/>
            <a:r>
              <a:rPr lang="en-US" dirty="0"/>
              <a:t>A greater credit risk.</a:t>
            </a:r>
          </a:p>
          <a:p>
            <a:pPr lvl="1"/>
            <a:r>
              <a:rPr lang="en-US" dirty="0"/>
              <a:t>B standardized contract terms.</a:t>
            </a:r>
          </a:p>
          <a:p>
            <a:pPr lvl="1"/>
            <a:r>
              <a:rPr lang="en-US" dirty="0"/>
              <a:t>C greater risk management uses</a:t>
            </a:r>
          </a:p>
        </p:txBody>
      </p:sp>
    </p:spTree>
    <p:extLst>
      <p:ext uri="{BB962C8B-B14F-4D97-AF65-F5344CB8AC3E}">
        <p14:creationId xmlns:p14="http://schemas.microsoft.com/office/powerpoint/2010/main" val="11899569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36A6B-6E55-4FD0-8260-0BEFE68F4514}"/>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CF2F7B16-0AF8-4000-9305-F75458652CC6}"/>
              </a:ext>
            </a:extLst>
          </p:cNvPr>
          <p:cNvSpPr>
            <a:spLocks noGrp="1"/>
          </p:cNvSpPr>
          <p:nvPr>
            <p:ph idx="1"/>
          </p:nvPr>
        </p:nvSpPr>
        <p:spPr/>
        <p:txBody>
          <a:bodyPr/>
          <a:lstStyle/>
          <a:p>
            <a:r>
              <a:rPr lang="en-US" dirty="0"/>
              <a:t>The origin of modern futures markets is the creation of the Chicago board of trade in 1848.</a:t>
            </a:r>
          </a:p>
          <a:p>
            <a:r>
              <a:rPr lang="en-US" dirty="0"/>
              <a:t>‘To-arrive’ contract</a:t>
            </a:r>
          </a:p>
          <a:p>
            <a:endParaRPr lang="en-US" dirty="0"/>
          </a:p>
        </p:txBody>
      </p:sp>
    </p:spTree>
    <p:extLst>
      <p:ext uri="{BB962C8B-B14F-4D97-AF65-F5344CB8AC3E}">
        <p14:creationId xmlns:p14="http://schemas.microsoft.com/office/powerpoint/2010/main" val="8107416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F1C53-E728-4CBB-B42E-401BAB534833}"/>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7A1D6DA6-953B-4B3D-BBAF-2BF3840CE174}"/>
              </a:ext>
            </a:extLst>
          </p:cNvPr>
          <p:cNvSpPr>
            <a:spLocks noGrp="1"/>
          </p:cNvSpPr>
          <p:nvPr>
            <p:ph idx="1"/>
          </p:nvPr>
        </p:nvSpPr>
        <p:spPr/>
        <p:txBody>
          <a:bodyPr/>
          <a:lstStyle/>
          <a:p>
            <a:r>
              <a:rPr lang="en-US" dirty="0"/>
              <a:t>Risk allocation , transfer , and management</a:t>
            </a:r>
          </a:p>
          <a:p>
            <a:r>
              <a:rPr lang="en-US" dirty="0"/>
              <a:t>Information discovery</a:t>
            </a:r>
          </a:p>
          <a:p>
            <a:r>
              <a:rPr lang="en-US" dirty="0"/>
              <a:t>Operational advantages</a:t>
            </a:r>
          </a:p>
          <a:p>
            <a:r>
              <a:rPr lang="en-US" dirty="0"/>
              <a:t>Market efficiency</a:t>
            </a:r>
          </a:p>
          <a:p>
            <a:endParaRPr lang="en-US" dirty="0"/>
          </a:p>
          <a:p>
            <a:endParaRPr lang="en-US" dirty="0"/>
          </a:p>
        </p:txBody>
      </p:sp>
    </p:spTree>
    <p:extLst>
      <p:ext uri="{BB962C8B-B14F-4D97-AF65-F5344CB8AC3E}">
        <p14:creationId xmlns:p14="http://schemas.microsoft.com/office/powerpoint/2010/main" val="15169189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354A-E477-4616-83A2-BD4AC1206110}"/>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E0C5A04C-3E9B-479A-BC64-0A200712E0E4}"/>
              </a:ext>
            </a:extLst>
          </p:cNvPr>
          <p:cNvSpPr>
            <a:spLocks noGrp="1"/>
          </p:cNvSpPr>
          <p:nvPr>
            <p:ph idx="1"/>
          </p:nvPr>
        </p:nvSpPr>
        <p:spPr/>
        <p:txBody>
          <a:bodyPr>
            <a:normAutofit/>
          </a:bodyPr>
          <a:lstStyle/>
          <a:p>
            <a:r>
              <a:rPr lang="en-US" dirty="0"/>
              <a:t>1.Which of the following is not an advantage of derivative markets?</a:t>
            </a:r>
          </a:p>
          <a:p>
            <a:pPr lvl="1"/>
            <a:r>
              <a:rPr lang="en-US" dirty="0"/>
              <a:t>A They are less volatile than spot markets.</a:t>
            </a:r>
          </a:p>
          <a:p>
            <a:pPr lvl="1"/>
            <a:r>
              <a:rPr lang="en-US" dirty="0"/>
              <a:t>B They facilitate the allocation of risk in the market.</a:t>
            </a:r>
          </a:p>
          <a:p>
            <a:pPr lvl="1"/>
            <a:r>
              <a:rPr lang="en-US" dirty="0"/>
              <a:t>C They incur lower transaction costs than spot markets.</a:t>
            </a:r>
          </a:p>
          <a:p>
            <a:r>
              <a:rPr lang="en-US" dirty="0"/>
              <a:t>2.Which of the following pieces of information is not </a:t>
            </a:r>
            <a:r>
              <a:rPr lang="en-US" dirty="0">
                <a:solidFill>
                  <a:srgbClr val="FF0000"/>
                </a:solidFill>
              </a:rPr>
              <a:t>conveyed</a:t>
            </a:r>
            <a:r>
              <a:rPr lang="en-US" dirty="0"/>
              <a:t> by at least one type of derivative?</a:t>
            </a:r>
          </a:p>
          <a:p>
            <a:pPr lvl="1"/>
            <a:r>
              <a:rPr lang="en-US" dirty="0"/>
              <a:t>A The volatility of the underlying</a:t>
            </a:r>
          </a:p>
          <a:p>
            <a:pPr lvl="1"/>
            <a:r>
              <a:rPr lang="en-US" dirty="0"/>
              <a:t>B The most widely used strategy of the underlying</a:t>
            </a:r>
          </a:p>
          <a:p>
            <a:pPr lvl="1"/>
            <a:r>
              <a:rPr lang="en-US" dirty="0"/>
              <a:t>C The price at which uncertainty in the underlying can be eliminated</a:t>
            </a:r>
          </a:p>
        </p:txBody>
      </p:sp>
    </p:spTree>
    <p:extLst>
      <p:ext uri="{BB962C8B-B14F-4D97-AF65-F5344CB8AC3E}">
        <p14:creationId xmlns:p14="http://schemas.microsoft.com/office/powerpoint/2010/main" val="6798713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77FE-41FA-4F07-9556-77EA5BAC14A6}"/>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S</a:t>
            </a:r>
            <a:r>
              <a:rPr lang="en-US" altLang="zh-CN" sz="4000" dirty="0"/>
              <a:t>peculation and gambling</a:t>
            </a:r>
            <a:endParaRPr lang="en-US" sz="4000" dirty="0"/>
          </a:p>
        </p:txBody>
      </p:sp>
      <p:sp>
        <p:nvSpPr>
          <p:cNvPr id="3" name="Content Placeholder 2">
            <a:extLst>
              <a:ext uri="{FF2B5EF4-FFF2-40B4-BE49-F238E27FC236}">
                <a16:creationId xmlns:a16="http://schemas.microsoft.com/office/drawing/2014/main" id="{362F09A5-A3CB-4782-B9F6-D1BE6C31A73F}"/>
              </a:ext>
            </a:extLst>
          </p:cNvPr>
          <p:cNvSpPr>
            <a:spLocks noGrp="1"/>
          </p:cNvSpPr>
          <p:nvPr>
            <p:ph idx="1"/>
          </p:nvPr>
        </p:nvSpPr>
        <p:spPr/>
        <p:txBody>
          <a:bodyPr/>
          <a:lstStyle/>
          <a:p>
            <a:r>
              <a:rPr lang="en-US" dirty="0"/>
              <a:t>Speculators are often thought to be </a:t>
            </a:r>
            <a:r>
              <a:rPr lang="en-US" dirty="0">
                <a:solidFill>
                  <a:srgbClr val="FF0000"/>
                </a:solidFill>
              </a:rPr>
              <a:t>short- term traders </a:t>
            </a:r>
            <a:r>
              <a:rPr lang="en-US" dirty="0"/>
              <a:t>who attempt to exploit temporary inefficiencies.</a:t>
            </a:r>
          </a:p>
          <a:p>
            <a:r>
              <a:rPr lang="en-US" dirty="0"/>
              <a:t>Speculators are thought to engage in </a:t>
            </a:r>
            <a:r>
              <a:rPr lang="en-US" dirty="0">
                <a:solidFill>
                  <a:srgbClr val="FF0000"/>
                </a:solidFill>
              </a:rPr>
              <a:t>price manipulation </a:t>
            </a:r>
            <a:r>
              <a:rPr lang="en-US" dirty="0"/>
              <a:t>and to trade at extreme prices.</a:t>
            </a:r>
          </a:p>
          <a:p>
            <a:r>
              <a:rPr lang="en-US" dirty="0"/>
              <a:t>The profits from short- term trading are almost always taxed </a:t>
            </a:r>
            <a:r>
              <a:rPr lang="en-US" dirty="0">
                <a:solidFill>
                  <a:srgbClr val="FF0000"/>
                </a:solidFill>
              </a:rPr>
              <a:t>more heavily </a:t>
            </a:r>
            <a:r>
              <a:rPr lang="en-US" dirty="0"/>
              <a:t>than the profits from long- term trading.</a:t>
            </a:r>
          </a:p>
          <a:p>
            <a:endParaRPr lang="en-US" dirty="0"/>
          </a:p>
        </p:txBody>
      </p:sp>
    </p:spTree>
    <p:extLst>
      <p:ext uri="{BB962C8B-B14F-4D97-AF65-F5344CB8AC3E}">
        <p14:creationId xmlns:p14="http://schemas.microsoft.com/office/powerpoint/2010/main" val="1337825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C202-64F2-44D8-9E40-0887E8F7325A}"/>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Destabilization and Systemic Risk</a:t>
            </a:r>
          </a:p>
        </p:txBody>
      </p:sp>
      <p:sp>
        <p:nvSpPr>
          <p:cNvPr id="3" name="Content Placeholder 2">
            <a:extLst>
              <a:ext uri="{FF2B5EF4-FFF2-40B4-BE49-F238E27FC236}">
                <a16:creationId xmlns:a16="http://schemas.microsoft.com/office/drawing/2014/main" id="{00AFAD99-D187-4A05-BD57-E28833651C75}"/>
              </a:ext>
            </a:extLst>
          </p:cNvPr>
          <p:cNvSpPr>
            <a:spLocks noGrp="1"/>
          </p:cNvSpPr>
          <p:nvPr>
            <p:ph idx="1"/>
          </p:nvPr>
        </p:nvSpPr>
        <p:spPr/>
        <p:txBody>
          <a:bodyPr>
            <a:normAutofit fontScale="92500"/>
          </a:bodyPr>
          <a:lstStyle/>
          <a:p>
            <a:r>
              <a:rPr lang="en-US" dirty="0"/>
              <a:t>Defaults by speculators can then lead to defaults by their creditors, their creditors’ creditors, and so on. These effects can, therefore, be systemic and reflect an epidemic </a:t>
            </a:r>
            <a:r>
              <a:rPr lang="en-US" dirty="0">
                <a:solidFill>
                  <a:srgbClr val="FF0000"/>
                </a:solidFill>
              </a:rPr>
              <a:t>contagion</a:t>
            </a:r>
            <a:r>
              <a:rPr lang="en-US" dirty="0"/>
              <a:t> whereby instability can spread throughout markets and an economy, if not the entire world.</a:t>
            </a:r>
          </a:p>
          <a:p>
            <a:r>
              <a:rPr lang="en-US" dirty="0"/>
              <a:t>Such effects occurred in the </a:t>
            </a:r>
            <a:r>
              <a:rPr lang="en-US" dirty="0">
                <a:solidFill>
                  <a:srgbClr val="FF0000"/>
                </a:solidFill>
              </a:rPr>
              <a:t>Long- Term Capital Management </a:t>
            </a:r>
            <a:r>
              <a:rPr lang="en-US" dirty="0"/>
              <a:t>fiasco of 1998 and again in the financial crisis of 2008, in which derivatives, particularly credit default swaps, were widely used by many of the problem entities.</a:t>
            </a:r>
          </a:p>
          <a:p>
            <a:r>
              <a:rPr lang="en-US" dirty="0"/>
              <a:t>Some of these events </a:t>
            </a:r>
            <a:r>
              <a:rPr lang="en-US" dirty="0">
                <a:solidFill>
                  <a:srgbClr val="FF0000"/>
                </a:solidFill>
              </a:rPr>
              <a:t>preceded</a:t>
            </a:r>
            <a:r>
              <a:rPr lang="en-US" dirty="0"/>
              <a:t> the era of modern derivatives markets, and others were completely </a:t>
            </a:r>
            <a:r>
              <a:rPr lang="en-US" dirty="0">
                <a:solidFill>
                  <a:srgbClr val="FF0000"/>
                </a:solidFill>
              </a:rPr>
              <a:t>unrelated</a:t>
            </a:r>
            <a:r>
              <a:rPr lang="en-US" dirty="0"/>
              <a:t> to the use of derivatives.</a:t>
            </a:r>
          </a:p>
          <a:p>
            <a:r>
              <a:rPr lang="en-US" dirty="0"/>
              <a:t>Another criticism of derivatives is simply their </a:t>
            </a:r>
            <a:r>
              <a:rPr lang="en-US" dirty="0">
                <a:solidFill>
                  <a:srgbClr val="FF0000"/>
                </a:solidFill>
              </a:rPr>
              <a:t>complexity</a:t>
            </a:r>
            <a:r>
              <a:rPr lang="en-US" dirty="0"/>
              <a:t>.</a:t>
            </a:r>
          </a:p>
          <a:p>
            <a:r>
              <a:rPr lang="en-US" dirty="0"/>
              <a:t>One explanation probably lies in the fact that scientists create models of markets by using scientific principles that </a:t>
            </a:r>
            <a:r>
              <a:rPr lang="en-US" dirty="0">
                <a:solidFill>
                  <a:srgbClr val="FF0000"/>
                </a:solidFill>
              </a:rPr>
              <a:t>often fail</a:t>
            </a:r>
            <a:r>
              <a:rPr lang="en-US" dirty="0"/>
              <a:t>.</a:t>
            </a:r>
          </a:p>
        </p:txBody>
      </p:sp>
    </p:spTree>
    <p:extLst>
      <p:ext uri="{BB962C8B-B14F-4D97-AF65-F5344CB8AC3E}">
        <p14:creationId xmlns:p14="http://schemas.microsoft.com/office/powerpoint/2010/main" val="19489928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70E7-AA33-42A6-BC63-F08FC8453BD7}"/>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ADDE3541-C827-46E6-AD4A-E75F304EA34D}"/>
              </a:ext>
            </a:extLst>
          </p:cNvPr>
          <p:cNvSpPr>
            <a:spLocks noGrp="1"/>
          </p:cNvSpPr>
          <p:nvPr>
            <p:ph idx="1"/>
          </p:nvPr>
        </p:nvSpPr>
        <p:spPr/>
        <p:txBody>
          <a:bodyPr/>
          <a:lstStyle/>
          <a:p>
            <a:r>
              <a:rPr lang="en-US" dirty="0"/>
              <a:t>1.Which of the following responds to the criticism that derivatives can be destabilizing to the underlying market?</a:t>
            </a:r>
          </a:p>
          <a:p>
            <a:pPr lvl="1"/>
            <a:r>
              <a:rPr lang="en-US" dirty="0"/>
              <a:t>A Market crashes and panics have occurred since long before derivatives existed.</a:t>
            </a:r>
          </a:p>
          <a:p>
            <a:pPr lvl="1"/>
            <a:r>
              <a:rPr lang="en-US" dirty="0"/>
              <a:t>B Derivatives are sufficiently regulated that they cannot destabilize the spot market.</a:t>
            </a:r>
          </a:p>
          <a:p>
            <a:pPr lvl="1"/>
            <a:r>
              <a:rPr lang="en-US" dirty="0"/>
              <a:t>C The transaction costs of derivatives are high enough to keep their use at a minimum level.</a:t>
            </a:r>
          </a:p>
        </p:txBody>
      </p:sp>
    </p:spTree>
    <p:extLst>
      <p:ext uri="{BB962C8B-B14F-4D97-AF65-F5344CB8AC3E}">
        <p14:creationId xmlns:p14="http://schemas.microsoft.com/office/powerpoint/2010/main" val="4254203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1746</TotalTime>
  <Words>7772</Words>
  <Application>Microsoft Office PowerPoint</Application>
  <PresentationFormat>Widescreen</PresentationFormat>
  <Paragraphs>722</Paragraphs>
  <Slides>108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108</vt:i4>
      </vt:variant>
    </vt:vector>
  </HeadingPairs>
  <TitlesOfParts>
    <vt:vector size="115" baseType="lpstr">
      <vt:lpstr>Tw Cen MT</vt:lpstr>
      <vt:lpstr>Tw Cen MT Condensed</vt:lpstr>
      <vt:lpstr>华文仿宋</vt:lpstr>
      <vt:lpstr>Cambria Math</vt:lpstr>
      <vt:lpstr>Trebuchet MS</vt:lpstr>
      <vt:lpstr>Wingdings 3</vt:lpstr>
      <vt:lpstr>积分</vt:lpstr>
      <vt:lpstr>Derivatives Definition of derivatives</vt:lpstr>
      <vt:lpstr>Derivatives TYPES OF DERIVATIVES</vt:lpstr>
      <vt:lpstr>Forward Contracts</vt:lpstr>
      <vt:lpstr>Forward Contracts </vt:lpstr>
      <vt:lpstr>Forward Contracts example</vt:lpstr>
      <vt:lpstr>Forward Contracts</vt:lpstr>
      <vt:lpstr>Forward Contracts</vt:lpstr>
      <vt:lpstr>Forward Contracts example</vt:lpstr>
      <vt:lpstr>Forward Contracts practice</vt:lpstr>
      <vt:lpstr>Futures Contracts</vt:lpstr>
      <vt:lpstr>Futures Contracts</vt:lpstr>
      <vt:lpstr>Futures Contracts</vt:lpstr>
      <vt:lpstr>Futures Contracts example</vt:lpstr>
      <vt:lpstr>Futures Contracts Way to against default </vt:lpstr>
      <vt:lpstr>Futures Contracts Final Settlement of futures </vt:lpstr>
      <vt:lpstr>Futures Contracts</vt:lpstr>
      <vt:lpstr>Futures Contracts example</vt:lpstr>
      <vt:lpstr>Swap Contracts</vt:lpstr>
      <vt:lpstr>Swap Contracts</vt:lpstr>
      <vt:lpstr>Swap Contracts</vt:lpstr>
      <vt:lpstr>Swap Contracts</vt:lpstr>
      <vt:lpstr>Swap Contracts example</vt:lpstr>
      <vt:lpstr>Swap Contracts</vt:lpstr>
      <vt:lpstr>Swap contracts practices</vt:lpstr>
      <vt:lpstr>Option Contracts</vt:lpstr>
      <vt:lpstr>Option Contracts</vt:lpstr>
      <vt:lpstr>Option Contracts Call Option</vt:lpstr>
      <vt:lpstr>Option Contracts Call Option</vt:lpstr>
      <vt:lpstr>Option Contracts Call Option</vt:lpstr>
      <vt:lpstr>Option Contracts Call Option</vt:lpstr>
      <vt:lpstr>Option Contracts Practices </vt:lpstr>
      <vt:lpstr>Option Contracts Practices</vt:lpstr>
      <vt:lpstr>Option Contracts Put Option</vt:lpstr>
      <vt:lpstr>Option Contracts Put Option</vt:lpstr>
      <vt:lpstr>Option Contracts Put Option</vt:lpstr>
      <vt:lpstr>Option Contracts</vt:lpstr>
      <vt:lpstr>Option Contracts</vt:lpstr>
      <vt:lpstr>Option Contracts Practices</vt:lpstr>
      <vt:lpstr>Forward commitment and contingent claim</vt:lpstr>
      <vt:lpstr>Forward commitment and contingent claim</vt:lpstr>
      <vt:lpstr>practices</vt:lpstr>
      <vt:lpstr>practices</vt:lpstr>
      <vt:lpstr>practices</vt:lpstr>
      <vt:lpstr>practices</vt:lpstr>
      <vt:lpstr>Credit Derivatives  </vt:lpstr>
      <vt:lpstr>Credit Derivatives</vt:lpstr>
      <vt:lpstr>Credit Derivatives</vt:lpstr>
      <vt:lpstr>Credit Derivatives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vt:lpstr>
      <vt:lpstr>Pricing and valuation of swap</vt:lpstr>
      <vt:lpstr>Pricing and valuation of swap</vt:lpstr>
      <vt:lpstr>Pricing and valuation of swap</vt:lpstr>
      <vt:lpstr>PowerPoint Presentation</vt:lpstr>
      <vt:lpstr>PowerPoint Presentation</vt:lpstr>
      <vt:lpstr>PowerPoint Presentation</vt:lpstr>
      <vt:lpstr>Classification of derivatives Forward commitments and contingent claims</vt:lpstr>
      <vt:lpstr>Classification of derivatives   Exchange-traded and OTC market</vt:lpstr>
      <vt:lpstr>Classification of derivatives   Exchange-traded and OTC market</vt:lpstr>
      <vt:lpstr>Classification of derivatives   Exchange-traded and OTC market</vt:lpstr>
      <vt:lpstr>Practices</vt:lpstr>
      <vt:lpstr>Practices</vt:lpstr>
      <vt:lpstr>Practices</vt:lpstr>
      <vt:lpstr>The purposes and benefits of derivatives</vt:lpstr>
      <vt:lpstr>The purposes and benefits of derivatives</vt:lpstr>
      <vt:lpstr>Practices</vt:lpstr>
      <vt:lpstr>Criticisms and misuses of derivatives Speculation and gambling</vt:lpstr>
      <vt:lpstr>Criticisms and misuses of derivatives Destabilization and Systemic Risk</vt:lpstr>
      <vt:lpstr>Practices</vt:lpstr>
      <vt:lpstr>Elementary principles of derivative pricing </vt:lpstr>
      <vt:lpstr>Elementary principles of derivative pricing-Storage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Practices</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22</cp:revision>
  <dcterms:created xsi:type="dcterms:W3CDTF">2022-08-20T01:53:34Z</dcterms:created>
  <dcterms:modified xsi:type="dcterms:W3CDTF">2022-08-23T09:10:31Z</dcterms:modified>
</cp:coreProperties>
</file>